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81" r:id="rId3"/>
    <p:sldId id="289" r:id="rId4"/>
    <p:sldId id="290" r:id="rId5"/>
    <p:sldId id="301" r:id="rId6"/>
    <p:sldId id="297" r:id="rId7"/>
    <p:sldId id="262" r:id="rId8"/>
    <p:sldId id="299" r:id="rId9"/>
    <p:sldId id="303" r:id="rId10"/>
    <p:sldId id="268" r:id="rId11"/>
    <p:sldId id="263" r:id="rId12"/>
    <p:sldId id="269" r:id="rId13"/>
    <p:sldId id="277" r:id="rId14"/>
    <p:sldId id="270" r:id="rId15"/>
    <p:sldId id="282" r:id="rId16"/>
    <p:sldId id="286" r:id="rId17"/>
    <p:sldId id="302" r:id="rId18"/>
    <p:sldId id="272" r:id="rId19"/>
    <p:sldId id="292" r:id="rId20"/>
    <p:sldId id="293" r:id="rId21"/>
    <p:sldId id="294" r:id="rId22"/>
    <p:sldId id="295" r:id="rId23"/>
    <p:sldId id="296" r:id="rId24"/>
    <p:sldId id="271" r:id="rId25"/>
    <p:sldId id="273"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2320"/>
    <a:srgbClr val="FDB97D"/>
    <a:srgbClr val="7F2704"/>
    <a:srgbClr val="E95E0D"/>
    <a:srgbClr val="989C9A"/>
    <a:srgbClr val="416A66"/>
    <a:srgbClr val="FFF5EB"/>
    <a:srgbClr val="FD9F57"/>
    <a:srgbClr val="FDC692"/>
    <a:srgbClr val="FEE3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p:restoredTop sz="84059"/>
  </p:normalViewPr>
  <p:slideViewPr>
    <p:cSldViewPr snapToGrid="0">
      <p:cViewPr>
        <p:scale>
          <a:sx n="128" d="100"/>
          <a:sy n="128" d="100"/>
        </p:scale>
        <p:origin x="-224" y="-1712"/>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45804-9118-6342-BEA8-6AAEE18EC22F}" type="datetimeFigureOut">
              <a:rPr lang="en-US" smtClean="0"/>
              <a:t>6/19/25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D9F7F-09C4-B548-8C6B-B452358D8CC1}" type="slidenum">
              <a:rPr lang="en-US" smtClean="0"/>
              <a:t>‹#›</a:t>
            </a:fld>
            <a:endParaRPr lang="en-US"/>
          </a:p>
        </p:txBody>
      </p:sp>
    </p:spTree>
    <p:extLst>
      <p:ext uri="{BB962C8B-B14F-4D97-AF65-F5344CB8AC3E}">
        <p14:creationId xmlns:p14="http://schemas.microsoft.com/office/powerpoint/2010/main" val="4044591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9F7F-09C4-B548-8C6B-B452358D8CC1}" type="slidenum">
              <a:rPr lang="en-US" smtClean="0"/>
              <a:t>6</a:t>
            </a:fld>
            <a:endParaRPr lang="en-US"/>
          </a:p>
        </p:txBody>
      </p:sp>
    </p:spTree>
    <p:extLst>
      <p:ext uri="{BB962C8B-B14F-4D97-AF65-F5344CB8AC3E}">
        <p14:creationId xmlns:p14="http://schemas.microsoft.com/office/powerpoint/2010/main" val="4011238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9F7F-09C4-B548-8C6B-B452358D8CC1}" type="slidenum">
              <a:rPr lang="en-US" smtClean="0"/>
              <a:t>8</a:t>
            </a:fld>
            <a:endParaRPr lang="en-US"/>
          </a:p>
        </p:txBody>
      </p:sp>
    </p:spTree>
    <p:extLst>
      <p:ext uri="{BB962C8B-B14F-4D97-AF65-F5344CB8AC3E}">
        <p14:creationId xmlns:p14="http://schemas.microsoft.com/office/powerpoint/2010/main" val="151901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9F7F-09C4-B548-8C6B-B452358D8CC1}" type="slidenum">
              <a:rPr lang="en-US" smtClean="0"/>
              <a:t>9</a:t>
            </a:fld>
            <a:endParaRPr lang="en-US"/>
          </a:p>
        </p:txBody>
      </p:sp>
    </p:spTree>
    <p:extLst>
      <p:ext uri="{BB962C8B-B14F-4D97-AF65-F5344CB8AC3E}">
        <p14:creationId xmlns:p14="http://schemas.microsoft.com/office/powerpoint/2010/main" val="128311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9F7F-09C4-B548-8C6B-B452358D8CC1}" type="slidenum">
              <a:rPr lang="en-US" smtClean="0"/>
              <a:t>10</a:t>
            </a:fld>
            <a:endParaRPr lang="en-US"/>
          </a:p>
        </p:txBody>
      </p:sp>
    </p:spTree>
    <p:extLst>
      <p:ext uri="{BB962C8B-B14F-4D97-AF65-F5344CB8AC3E}">
        <p14:creationId xmlns:p14="http://schemas.microsoft.com/office/powerpoint/2010/main" val="58291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9F7F-09C4-B548-8C6B-B452358D8CC1}" type="slidenum">
              <a:rPr lang="en-US" smtClean="0"/>
              <a:t>16</a:t>
            </a:fld>
            <a:endParaRPr lang="en-US"/>
          </a:p>
        </p:txBody>
      </p:sp>
    </p:spTree>
    <p:extLst>
      <p:ext uri="{BB962C8B-B14F-4D97-AF65-F5344CB8AC3E}">
        <p14:creationId xmlns:p14="http://schemas.microsoft.com/office/powerpoint/2010/main" val="2837310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9F7F-09C4-B548-8C6B-B452358D8CC1}" type="slidenum">
              <a:rPr lang="en-US" smtClean="0"/>
              <a:t>17</a:t>
            </a:fld>
            <a:endParaRPr lang="en-US"/>
          </a:p>
        </p:txBody>
      </p:sp>
    </p:spTree>
    <p:extLst>
      <p:ext uri="{BB962C8B-B14F-4D97-AF65-F5344CB8AC3E}">
        <p14:creationId xmlns:p14="http://schemas.microsoft.com/office/powerpoint/2010/main" val="1604243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9F7F-09C4-B548-8C6B-B452358D8CC1}" type="slidenum">
              <a:rPr lang="en-US" smtClean="0"/>
              <a:t>18</a:t>
            </a:fld>
            <a:endParaRPr lang="en-US"/>
          </a:p>
        </p:txBody>
      </p:sp>
    </p:spTree>
    <p:extLst>
      <p:ext uri="{BB962C8B-B14F-4D97-AF65-F5344CB8AC3E}">
        <p14:creationId xmlns:p14="http://schemas.microsoft.com/office/powerpoint/2010/main" val="4012260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EBC77-652B-0EF5-9069-76EE67FD88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9EAF1-CC9A-19E6-124E-4E5540FEA0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98F628-12EF-99F7-39FF-76055EB13557}"/>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5" name="Footer Placeholder 4">
            <a:extLst>
              <a:ext uri="{FF2B5EF4-FFF2-40B4-BE49-F238E27FC236}">
                <a16:creationId xmlns:a16="http://schemas.microsoft.com/office/drawing/2014/main" id="{FBF682D6-991A-07C1-D9DA-086F2972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3F5BE-38FA-6AB2-3A54-85771DAEEE01}"/>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2711919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D067-5C93-220A-2AD1-7B71F60770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6B6377-9317-3903-F49F-B6DEB12D54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0D951-7991-02ED-F617-430895D4F633}"/>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5" name="Footer Placeholder 4">
            <a:extLst>
              <a:ext uri="{FF2B5EF4-FFF2-40B4-BE49-F238E27FC236}">
                <a16:creationId xmlns:a16="http://schemas.microsoft.com/office/drawing/2014/main" id="{453FFB40-D9EF-F957-D4C6-1AF8713C9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7940C-9A3B-BC7F-80B6-BFDD67CBE01E}"/>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368404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71906E-E1E9-4EE3-77A0-8AF75F0D37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BD7A59-85D9-06A5-BA3F-F40FC0C23D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36B3B-7A74-9DEC-558C-20E50E232DF1}"/>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5" name="Footer Placeholder 4">
            <a:extLst>
              <a:ext uri="{FF2B5EF4-FFF2-40B4-BE49-F238E27FC236}">
                <a16:creationId xmlns:a16="http://schemas.microsoft.com/office/drawing/2014/main" id="{89EF3773-82DB-F51E-DCEA-645145896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214E3-ABA3-3857-004E-541EB97D7DBB}"/>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197656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6DD5-4A6B-D894-894C-382B5A2540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0103B5-695C-D358-0991-E7ED3F69A0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4024D-A22F-AE94-2242-E260D8EFB354}"/>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5" name="Footer Placeholder 4">
            <a:extLst>
              <a:ext uri="{FF2B5EF4-FFF2-40B4-BE49-F238E27FC236}">
                <a16:creationId xmlns:a16="http://schemas.microsoft.com/office/drawing/2014/main" id="{1A15F478-697E-DB40-B97F-2B3B3F275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389A28-AF76-CC4E-9764-A3BC9D619010}"/>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374263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3B53-6534-A0B6-D735-3F5C670C33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91BCB-F98F-877A-8899-69913AB98C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AB380-2120-FC65-C7FE-E69635ADFD00}"/>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5" name="Footer Placeholder 4">
            <a:extLst>
              <a:ext uri="{FF2B5EF4-FFF2-40B4-BE49-F238E27FC236}">
                <a16:creationId xmlns:a16="http://schemas.microsoft.com/office/drawing/2014/main" id="{9BF433F4-D9C1-DF57-2A1E-3FA3E2DDD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B2E97-95B6-D7DA-57B9-033127E1A2E5}"/>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302295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E66A-BCE2-50E6-3DB9-0A5DE5271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6E4837-0A1D-0964-E0DD-B4392832D6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F0C929-313E-A0BC-244C-1F6A30B05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96137F-7F7A-E65E-5A2C-A2FFD57FD0E2}"/>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6" name="Footer Placeholder 5">
            <a:extLst>
              <a:ext uri="{FF2B5EF4-FFF2-40B4-BE49-F238E27FC236}">
                <a16:creationId xmlns:a16="http://schemas.microsoft.com/office/drawing/2014/main" id="{9032F013-5029-3097-05A3-91A917E1E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D155F-A476-837A-947B-7C93241B71D9}"/>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2026988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3411-21AF-5A61-5342-4C48E71D19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77C3D4-7EE0-DEEB-B387-264A6C659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E005DC-3DB5-E364-95E2-DFC50DBB34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34279-63E5-7AD7-ACFE-141C5D3612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0B7263-51BE-8714-08C8-9FAE564806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26E28-2F2C-553E-D4E2-5624082A26AC}"/>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8" name="Footer Placeholder 7">
            <a:extLst>
              <a:ext uri="{FF2B5EF4-FFF2-40B4-BE49-F238E27FC236}">
                <a16:creationId xmlns:a16="http://schemas.microsoft.com/office/drawing/2014/main" id="{DC2A8709-D37B-246A-438B-7BCD0BDE7F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2A349-B826-7CD4-E2D1-13E57699791B}"/>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1720975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0ED3-3875-170F-F8CF-2B468907F0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39900-CD34-7895-F089-378A9AB8EF94}"/>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4" name="Footer Placeholder 3">
            <a:extLst>
              <a:ext uri="{FF2B5EF4-FFF2-40B4-BE49-F238E27FC236}">
                <a16:creationId xmlns:a16="http://schemas.microsoft.com/office/drawing/2014/main" id="{9470A0B7-B0C8-12BD-E60D-EADDE41283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6AFA46-80D4-3028-2005-3E8DAAD37799}"/>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3030402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B4DFD-A6BF-73B3-CFC9-B84E21922152}"/>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3" name="Footer Placeholder 2">
            <a:extLst>
              <a:ext uri="{FF2B5EF4-FFF2-40B4-BE49-F238E27FC236}">
                <a16:creationId xmlns:a16="http://schemas.microsoft.com/office/drawing/2014/main" id="{860A253D-713C-1AC0-C865-826502C9F5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72A663-F9D0-1EDD-EB49-E6AD73C88CC3}"/>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2305105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BE62-B43A-0B41-159C-51DA0E13A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5C0DC1-6634-ED53-C950-443D40F482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777D93-AB77-B925-9E78-C30D89904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4EE3EA-B989-D361-C75A-499551980E2C}"/>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6" name="Footer Placeholder 5">
            <a:extLst>
              <a:ext uri="{FF2B5EF4-FFF2-40B4-BE49-F238E27FC236}">
                <a16:creationId xmlns:a16="http://schemas.microsoft.com/office/drawing/2014/main" id="{74D8260C-7BF3-1677-AF0D-6BBC8376C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F0D15E-53E2-4530-319D-A8DFD58EBD8C}"/>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1019844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C80C-476C-EC43-D49A-D78B9ABE6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54713E-D918-EA7D-1F37-7B75014C3F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DF1EC-FF61-6B17-0CA1-4874B383D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E7D000-9E94-B735-0236-B64DD662844E}"/>
              </a:ext>
            </a:extLst>
          </p:cNvPr>
          <p:cNvSpPr>
            <a:spLocks noGrp="1"/>
          </p:cNvSpPr>
          <p:nvPr>
            <p:ph type="dt" sz="half" idx="10"/>
          </p:nvPr>
        </p:nvSpPr>
        <p:spPr/>
        <p:txBody>
          <a:bodyPr/>
          <a:lstStyle/>
          <a:p>
            <a:fld id="{06C0C4C9-FBE9-FB48-AA17-CE05E1ED2715}" type="datetimeFigureOut">
              <a:rPr lang="en-US" smtClean="0"/>
              <a:t>6/19/25</a:t>
            </a:fld>
            <a:endParaRPr lang="en-US"/>
          </a:p>
        </p:txBody>
      </p:sp>
      <p:sp>
        <p:nvSpPr>
          <p:cNvPr id="6" name="Footer Placeholder 5">
            <a:extLst>
              <a:ext uri="{FF2B5EF4-FFF2-40B4-BE49-F238E27FC236}">
                <a16:creationId xmlns:a16="http://schemas.microsoft.com/office/drawing/2014/main" id="{008CD1C0-74FB-1210-DF68-D3B4A9EDD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B23E06-5C41-55D7-594D-8D885AAFF2A7}"/>
              </a:ext>
            </a:extLst>
          </p:cNvPr>
          <p:cNvSpPr>
            <a:spLocks noGrp="1"/>
          </p:cNvSpPr>
          <p:nvPr>
            <p:ph type="sldNum" sz="quarter" idx="12"/>
          </p:nvPr>
        </p:nvSpPr>
        <p:spPr/>
        <p:txBody>
          <a:bodyPr/>
          <a:lstStyle/>
          <a:p>
            <a:fld id="{035F69DC-242E-2747-8798-B13061F41D9A}" type="slidenum">
              <a:rPr lang="en-US" smtClean="0"/>
              <a:t>‹#›</a:t>
            </a:fld>
            <a:endParaRPr lang="en-US"/>
          </a:p>
        </p:txBody>
      </p:sp>
    </p:spTree>
    <p:extLst>
      <p:ext uri="{BB962C8B-B14F-4D97-AF65-F5344CB8AC3E}">
        <p14:creationId xmlns:p14="http://schemas.microsoft.com/office/powerpoint/2010/main" val="424415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9376B1-D948-ABB2-C102-D857619CB0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C84D9E-6CCC-B221-EB85-DFB2742102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AAEA1-449D-C07E-51D1-0CDA072169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0C4C9-FBE9-FB48-AA17-CE05E1ED2715}" type="datetimeFigureOut">
              <a:rPr lang="en-US" smtClean="0"/>
              <a:t>6/19/25</a:t>
            </a:fld>
            <a:endParaRPr lang="en-US"/>
          </a:p>
        </p:txBody>
      </p:sp>
      <p:sp>
        <p:nvSpPr>
          <p:cNvPr id="5" name="Footer Placeholder 4">
            <a:extLst>
              <a:ext uri="{FF2B5EF4-FFF2-40B4-BE49-F238E27FC236}">
                <a16:creationId xmlns:a16="http://schemas.microsoft.com/office/drawing/2014/main" id="{BA9A724C-1C72-CE55-5D1F-18E6F97866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7D9C6F-CDC8-8DF6-5347-1D3ADDC6BD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5F69DC-242E-2747-8798-B13061F41D9A}" type="slidenum">
              <a:rPr lang="en-US" smtClean="0"/>
              <a:t>‹#›</a:t>
            </a:fld>
            <a:endParaRPr lang="en-US"/>
          </a:p>
        </p:txBody>
      </p:sp>
    </p:spTree>
    <p:extLst>
      <p:ext uri="{BB962C8B-B14F-4D97-AF65-F5344CB8AC3E}">
        <p14:creationId xmlns:p14="http://schemas.microsoft.com/office/powerpoint/2010/main" val="3275781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97A6-ADD9-1A0F-F33D-13540C26822C}"/>
              </a:ext>
            </a:extLst>
          </p:cNvPr>
          <p:cNvSpPr>
            <a:spLocks noGrp="1"/>
          </p:cNvSpPr>
          <p:nvPr>
            <p:ph type="ctrTitle"/>
          </p:nvPr>
        </p:nvSpPr>
        <p:spPr>
          <a:xfrm>
            <a:off x="4648200" y="1127233"/>
            <a:ext cx="7117492" cy="2953909"/>
          </a:xfrm>
        </p:spPr>
        <p:txBody>
          <a:bodyPr anchor="ctr">
            <a:noAutofit/>
          </a:bodyPr>
          <a:lstStyle/>
          <a:p>
            <a:pPr algn="l"/>
            <a:r>
              <a:rPr lang="en-US" sz="4800" b="1" i="0" u="none" strike="noStrike" dirty="0">
                <a:solidFill>
                  <a:srgbClr val="0C2320"/>
                </a:solidFill>
                <a:effectLst/>
                <a:latin typeface="Times New Roman" panose="02020603050405020304" pitchFamily="18" charset="0"/>
                <a:ea typeface="Cambria Math" panose="02040503050406030204" pitchFamily="18" charset="0"/>
                <a:cs typeface="Times New Roman" panose="02020603050405020304" pitchFamily="18" charset="0"/>
              </a:rPr>
              <a:t>Reconstructing the spatial histories of populations from gene trees</a:t>
            </a:r>
            <a:endParaRPr lang="en-US" sz="4800" b="1" dirty="0">
              <a:solidFill>
                <a:srgbClr val="0C232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1ED077E-CB5D-CBB5-B669-95814F7588D8}"/>
              </a:ext>
            </a:extLst>
          </p:cNvPr>
          <p:cNvSpPr>
            <a:spLocks noGrp="1"/>
          </p:cNvSpPr>
          <p:nvPr>
            <p:ph type="subTitle" idx="1"/>
          </p:nvPr>
        </p:nvSpPr>
        <p:spPr>
          <a:xfrm>
            <a:off x="4648200" y="4173218"/>
            <a:ext cx="6194854" cy="1655762"/>
          </a:xfrm>
        </p:spPr>
        <p:txBody>
          <a:bodyPr anchor="ctr">
            <a:normAutofit/>
          </a:bodyPr>
          <a:lstStyle/>
          <a:p>
            <a:pPr algn="l"/>
            <a:r>
              <a:rPr lang="en-US" b="1" dirty="0">
                <a:solidFill>
                  <a:srgbClr val="0C2320"/>
                </a:solidFill>
                <a:latin typeface="Georgia" panose="02040502050405020303" pitchFamily="18" charset="0"/>
              </a:rPr>
              <a:t>James Kitchens</a:t>
            </a:r>
          </a:p>
          <a:p>
            <a:pPr algn="l"/>
            <a:r>
              <a:rPr lang="en-US" sz="2000" dirty="0">
                <a:solidFill>
                  <a:srgbClr val="0C2320"/>
                </a:solidFill>
                <a:latin typeface="Georgia" panose="02040502050405020303" pitchFamily="18" charset="0"/>
              </a:rPr>
              <a:t>Coop Lab</a:t>
            </a:r>
          </a:p>
          <a:p>
            <a:pPr algn="l"/>
            <a:r>
              <a:rPr lang="en-US" sz="2000" dirty="0">
                <a:solidFill>
                  <a:srgbClr val="0C2320"/>
                </a:solidFill>
                <a:latin typeface="Georgia" panose="02040502050405020303" pitchFamily="18" charset="0"/>
              </a:rPr>
              <a:t>University of California Davis</a:t>
            </a:r>
          </a:p>
        </p:txBody>
      </p:sp>
      <p:sp>
        <p:nvSpPr>
          <p:cNvPr id="4" name="Hexagon 3">
            <a:extLst>
              <a:ext uri="{FF2B5EF4-FFF2-40B4-BE49-F238E27FC236}">
                <a16:creationId xmlns:a16="http://schemas.microsoft.com/office/drawing/2014/main" id="{A0A5736C-86B7-EA23-F3AC-9AC54845A9C8}"/>
              </a:ext>
            </a:extLst>
          </p:cNvPr>
          <p:cNvSpPr/>
          <p:nvPr/>
        </p:nvSpPr>
        <p:spPr>
          <a:xfrm>
            <a:off x="738650" y="2054314"/>
            <a:ext cx="1275711" cy="109975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88B9A1A-6D82-AE9F-51ED-C9FD8B9A0F71}"/>
              </a:ext>
            </a:extLst>
          </p:cNvPr>
          <p:cNvSpPr/>
          <p:nvPr/>
        </p:nvSpPr>
        <p:spPr>
          <a:xfrm>
            <a:off x="738650" y="954563"/>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C3608A3A-B0C5-8A1D-D91F-7F3631D65E82}"/>
              </a:ext>
            </a:extLst>
          </p:cNvPr>
          <p:cNvSpPr/>
          <p:nvPr/>
        </p:nvSpPr>
        <p:spPr>
          <a:xfrm>
            <a:off x="738650" y="3154064"/>
            <a:ext cx="1275711" cy="1099750"/>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3597EC88-3333-1896-D7A8-D22F85300552}"/>
              </a:ext>
            </a:extLst>
          </p:cNvPr>
          <p:cNvSpPr/>
          <p:nvPr/>
        </p:nvSpPr>
        <p:spPr>
          <a:xfrm>
            <a:off x="-265667" y="2604189"/>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2305F03D-235F-C646-42C6-138D5B4A448A}"/>
              </a:ext>
            </a:extLst>
          </p:cNvPr>
          <p:cNvSpPr/>
          <p:nvPr/>
        </p:nvSpPr>
        <p:spPr>
          <a:xfrm>
            <a:off x="-265667" y="1504438"/>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5BA2EF44-034C-BB4A-708B-F1EF128DFC57}"/>
              </a:ext>
            </a:extLst>
          </p:cNvPr>
          <p:cNvSpPr/>
          <p:nvPr/>
        </p:nvSpPr>
        <p:spPr>
          <a:xfrm>
            <a:off x="-265667" y="404687"/>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2FE3A206-598B-8A1F-2E11-9CA652160768}"/>
              </a:ext>
            </a:extLst>
          </p:cNvPr>
          <p:cNvSpPr/>
          <p:nvPr/>
        </p:nvSpPr>
        <p:spPr>
          <a:xfrm>
            <a:off x="738650" y="-145189"/>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6F4821C9-0082-4880-72F9-A3B3D092FA00}"/>
              </a:ext>
            </a:extLst>
          </p:cNvPr>
          <p:cNvSpPr/>
          <p:nvPr/>
        </p:nvSpPr>
        <p:spPr>
          <a:xfrm>
            <a:off x="-265667" y="3703939"/>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22A49623-FE31-1392-FCAF-7FC42696E64A}"/>
              </a:ext>
            </a:extLst>
          </p:cNvPr>
          <p:cNvSpPr/>
          <p:nvPr/>
        </p:nvSpPr>
        <p:spPr>
          <a:xfrm>
            <a:off x="2747042" y="2054313"/>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E6488A82-B6E7-F87B-84B2-3F0343274558}"/>
              </a:ext>
            </a:extLst>
          </p:cNvPr>
          <p:cNvSpPr/>
          <p:nvPr/>
        </p:nvSpPr>
        <p:spPr>
          <a:xfrm>
            <a:off x="1742726" y="2604188"/>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38260E3-D4A6-AD67-D31C-87B2298C59CC}"/>
              </a:ext>
            </a:extLst>
          </p:cNvPr>
          <p:cNvSpPr/>
          <p:nvPr/>
        </p:nvSpPr>
        <p:spPr>
          <a:xfrm>
            <a:off x="1742726" y="1504438"/>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A237EEEA-6812-45A8-86DA-41C061FB46AF}"/>
              </a:ext>
            </a:extLst>
          </p:cNvPr>
          <p:cNvSpPr/>
          <p:nvPr/>
        </p:nvSpPr>
        <p:spPr>
          <a:xfrm>
            <a:off x="2747042" y="-145190"/>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34774C07-EFCC-B722-DC53-324D9FEC8404}"/>
              </a:ext>
            </a:extLst>
          </p:cNvPr>
          <p:cNvSpPr/>
          <p:nvPr/>
        </p:nvSpPr>
        <p:spPr>
          <a:xfrm>
            <a:off x="738650" y="5353564"/>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054C9FD5-65C1-3F46-D47E-F67B3D6B6005}"/>
              </a:ext>
            </a:extLst>
          </p:cNvPr>
          <p:cNvSpPr/>
          <p:nvPr/>
        </p:nvSpPr>
        <p:spPr>
          <a:xfrm>
            <a:off x="-265667" y="5903439"/>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BECE3160-68F4-F419-15AD-C7747FFCCB9A}"/>
              </a:ext>
            </a:extLst>
          </p:cNvPr>
          <p:cNvSpPr/>
          <p:nvPr/>
        </p:nvSpPr>
        <p:spPr>
          <a:xfrm>
            <a:off x="-265667" y="4803687"/>
            <a:ext cx="1275711" cy="1099750"/>
          </a:xfrm>
          <a:prstGeom prst="hexagon">
            <a:avLst/>
          </a:prstGeom>
          <a:solidFill>
            <a:srgbClr val="989C9A"/>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2771C9B0-6D01-FAA8-9136-6491122C1DF6}"/>
              </a:ext>
            </a:extLst>
          </p:cNvPr>
          <p:cNvSpPr/>
          <p:nvPr/>
        </p:nvSpPr>
        <p:spPr>
          <a:xfrm>
            <a:off x="738650" y="4253811"/>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8A332EF4-8D1D-2373-2E1B-7E6066672BEE}"/>
              </a:ext>
            </a:extLst>
          </p:cNvPr>
          <p:cNvSpPr/>
          <p:nvPr/>
        </p:nvSpPr>
        <p:spPr>
          <a:xfrm>
            <a:off x="2747042" y="5353563"/>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25757208-CB94-5C00-24FB-5A791F4B0E69}"/>
              </a:ext>
            </a:extLst>
          </p:cNvPr>
          <p:cNvSpPr/>
          <p:nvPr/>
        </p:nvSpPr>
        <p:spPr>
          <a:xfrm>
            <a:off x="1742726" y="5903438"/>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D74AF481-B449-F6F0-56C6-049E78CE09B8}"/>
              </a:ext>
            </a:extLst>
          </p:cNvPr>
          <p:cNvSpPr/>
          <p:nvPr/>
        </p:nvSpPr>
        <p:spPr>
          <a:xfrm>
            <a:off x="1742726" y="4803687"/>
            <a:ext cx="1275711" cy="109975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7AF717FA-1FFA-974B-9225-A7B07CF8B629}"/>
              </a:ext>
            </a:extLst>
          </p:cNvPr>
          <p:cNvSpPr/>
          <p:nvPr/>
        </p:nvSpPr>
        <p:spPr>
          <a:xfrm>
            <a:off x="2747042" y="4253810"/>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90287F15-7D9B-AA67-3A3F-91179F2E27B7}"/>
              </a:ext>
            </a:extLst>
          </p:cNvPr>
          <p:cNvSpPr/>
          <p:nvPr/>
        </p:nvSpPr>
        <p:spPr>
          <a:xfrm>
            <a:off x="-265667" y="-695067"/>
            <a:ext cx="1275711" cy="109975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54BA59ED-6A07-F1AC-B1F9-D25841D87A97}"/>
              </a:ext>
            </a:extLst>
          </p:cNvPr>
          <p:cNvSpPr/>
          <p:nvPr/>
        </p:nvSpPr>
        <p:spPr>
          <a:xfrm>
            <a:off x="1739956" y="-695068"/>
            <a:ext cx="1275711" cy="1099750"/>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11E22A0C-91F8-C6FE-B9C5-2C2D0FC6599F}"/>
              </a:ext>
            </a:extLst>
          </p:cNvPr>
          <p:cNvSpPr/>
          <p:nvPr/>
        </p:nvSpPr>
        <p:spPr>
          <a:xfrm>
            <a:off x="738649" y="6434770"/>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9DAE233E-9509-3871-50A1-8FDE92408989}"/>
              </a:ext>
            </a:extLst>
          </p:cNvPr>
          <p:cNvSpPr/>
          <p:nvPr/>
        </p:nvSpPr>
        <p:spPr>
          <a:xfrm>
            <a:off x="1739956" y="410874"/>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ubtitle 2">
            <a:extLst>
              <a:ext uri="{FF2B5EF4-FFF2-40B4-BE49-F238E27FC236}">
                <a16:creationId xmlns:a16="http://schemas.microsoft.com/office/drawing/2014/main" id="{E6E09DE3-7A40-AC21-1D9A-16B0F438B9A3}"/>
              </a:ext>
            </a:extLst>
          </p:cNvPr>
          <p:cNvSpPr txBox="1">
            <a:spLocks/>
          </p:cNvSpPr>
          <p:nvPr/>
        </p:nvSpPr>
        <p:spPr>
          <a:xfrm>
            <a:off x="5997146" y="5202238"/>
            <a:ext cx="6194854"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dirty="0" err="1">
                <a:solidFill>
                  <a:srgbClr val="0C2320"/>
                </a:solidFill>
                <a:latin typeface="Georgia" panose="02040502050405020303" pitchFamily="18" charset="0"/>
              </a:rPr>
              <a:t>jkitchens@ucdavis.edu</a:t>
            </a:r>
            <a:endParaRPr lang="en-US" sz="1600" dirty="0">
              <a:solidFill>
                <a:srgbClr val="0C2320"/>
              </a:solidFill>
              <a:latin typeface="Georgia" panose="02040502050405020303" pitchFamily="18" charset="0"/>
            </a:endParaRPr>
          </a:p>
          <a:p>
            <a:pPr algn="r"/>
            <a:r>
              <a:rPr lang="en-US" sz="1600" dirty="0" err="1">
                <a:solidFill>
                  <a:srgbClr val="0C2320"/>
                </a:solidFill>
                <a:latin typeface="Georgia" panose="02040502050405020303" pitchFamily="18" charset="0"/>
              </a:rPr>
              <a:t>james-kitchens.com</a:t>
            </a:r>
            <a:endParaRPr lang="en-US" sz="1600" dirty="0">
              <a:solidFill>
                <a:srgbClr val="0C2320"/>
              </a:solidFill>
              <a:latin typeface="Georgia" panose="02040502050405020303" pitchFamily="18" charset="0"/>
            </a:endParaRPr>
          </a:p>
          <a:p>
            <a:pPr algn="r"/>
            <a:r>
              <a:rPr lang="en-US" sz="1600" dirty="0">
                <a:solidFill>
                  <a:srgbClr val="0C2320"/>
                </a:solidFill>
                <a:latin typeface="Georgia" panose="02040502050405020303" pitchFamily="18" charset="0"/>
              </a:rPr>
              <a:t>@</a:t>
            </a:r>
            <a:r>
              <a:rPr lang="en-US" sz="1600" dirty="0" err="1">
                <a:solidFill>
                  <a:srgbClr val="0C2320"/>
                </a:solidFill>
                <a:latin typeface="Georgia" panose="02040502050405020303" pitchFamily="18" charset="0"/>
              </a:rPr>
              <a:t>kitchensjn.bsky.social</a:t>
            </a:r>
            <a:endParaRPr lang="en-US" sz="1600" dirty="0">
              <a:solidFill>
                <a:srgbClr val="0C2320"/>
              </a:solidFill>
              <a:latin typeface="Georgia" panose="02040502050405020303" pitchFamily="18" charset="0"/>
            </a:endParaRPr>
          </a:p>
          <a:p>
            <a:pPr algn="r"/>
            <a:r>
              <a:rPr lang="en-US" sz="1600" dirty="0">
                <a:solidFill>
                  <a:srgbClr val="0C2320"/>
                </a:solidFill>
                <a:latin typeface="Georgia" panose="02040502050405020303" pitchFamily="18" charset="0"/>
              </a:rPr>
              <a:t>@</a:t>
            </a:r>
            <a:r>
              <a:rPr lang="en-US" sz="1600" dirty="0" err="1">
                <a:solidFill>
                  <a:srgbClr val="0C2320"/>
                </a:solidFill>
                <a:latin typeface="Georgia" panose="02040502050405020303" pitchFamily="18" charset="0"/>
              </a:rPr>
              <a:t>kitchensjn.ecoevo.social</a:t>
            </a:r>
            <a:endParaRPr lang="en-US" sz="1600" dirty="0">
              <a:solidFill>
                <a:srgbClr val="0C2320"/>
              </a:solidFill>
              <a:latin typeface="Georgia" panose="02040502050405020303" pitchFamily="18" charset="0"/>
            </a:endParaRPr>
          </a:p>
        </p:txBody>
      </p:sp>
    </p:spTree>
    <p:extLst>
      <p:ext uri="{BB962C8B-B14F-4D97-AF65-F5344CB8AC3E}">
        <p14:creationId xmlns:p14="http://schemas.microsoft.com/office/powerpoint/2010/main" val="1446938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8EE9-1459-86DC-5E5A-050A4AE9DFE0}"/>
              </a:ext>
            </a:extLst>
          </p:cNvPr>
          <p:cNvSpPr>
            <a:spLocks noGrp="1"/>
          </p:cNvSpPr>
          <p:nvPr>
            <p:ph type="title"/>
          </p:nvPr>
        </p:nvSpPr>
        <p:spPr/>
        <p:txBody>
          <a:bodyPr/>
          <a:lstStyle/>
          <a:p>
            <a:r>
              <a:rPr lang="en-US" dirty="0">
                <a:solidFill>
                  <a:srgbClr val="0C2320"/>
                </a:solidFill>
                <a:latin typeface="Georgia" panose="02040502050405020303" pitchFamily="18" charset="0"/>
              </a:rPr>
              <a:t>Likelihood of tree given migration surface</a:t>
            </a:r>
          </a:p>
        </p:txBody>
      </p:sp>
      <p:sp>
        <p:nvSpPr>
          <p:cNvPr id="3" name="Content Placeholder 2">
            <a:extLst>
              <a:ext uri="{FF2B5EF4-FFF2-40B4-BE49-F238E27FC236}">
                <a16:creationId xmlns:a16="http://schemas.microsoft.com/office/drawing/2014/main" id="{9F69B96F-927E-0C05-98C5-9E80EA4FC067}"/>
              </a:ext>
            </a:extLst>
          </p:cNvPr>
          <p:cNvSpPr>
            <a:spLocks noGrp="1"/>
          </p:cNvSpPr>
          <p:nvPr>
            <p:ph idx="1"/>
          </p:nvPr>
        </p:nvSpPr>
        <p:spPr/>
        <p:txBody>
          <a:bodyPr/>
          <a:lstStyle/>
          <a:p>
            <a:pPr marL="0" indent="0">
              <a:buNone/>
            </a:pPr>
            <a:r>
              <a:rPr lang="en-US" dirty="0">
                <a:solidFill>
                  <a:srgbClr val="0C2320"/>
                </a:solidFill>
                <a:latin typeface="Georgia" panose="02040502050405020303" pitchFamily="18" charset="0"/>
              </a:rPr>
              <a:t>- </a:t>
            </a:r>
            <a:r>
              <a:rPr lang="en-US" dirty="0" err="1">
                <a:solidFill>
                  <a:srgbClr val="0C2320"/>
                </a:solidFill>
                <a:latin typeface="Georgia" panose="02040502050405020303" pitchFamily="18" charset="0"/>
              </a:rPr>
              <a:t>Felsenstein’s</a:t>
            </a:r>
            <a:r>
              <a:rPr lang="en-US" dirty="0">
                <a:solidFill>
                  <a:srgbClr val="0C2320"/>
                </a:solidFill>
                <a:latin typeface="Georgia" panose="02040502050405020303" pitchFamily="18" charset="0"/>
              </a:rPr>
              <a:t> pruning algorithm</a:t>
            </a:r>
          </a:p>
          <a:p>
            <a:pPr marL="0" indent="0">
              <a:buNone/>
            </a:pPr>
            <a:r>
              <a:rPr lang="en-US" dirty="0">
                <a:solidFill>
                  <a:srgbClr val="0C2320"/>
                </a:solidFill>
                <a:latin typeface="Georgia" panose="02040502050405020303" pitchFamily="18" charset="0"/>
              </a:rPr>
              <a:t>- Builds off ideas previously applied to single trees from non-recombining regions, such as </a:t>
            </a:r>
            <a:r>
              <a:rPr lang="en-US" dirty="0" err="1">
                <a:solidFill>
                  <a:srgbClr val="0C2320"/>
                </a:solidFill>
                <a:latin typeface="Georgia" panose="02040502050405020303" pitchFamily="18" charset="0"/>
              </a:rPr>
              <a:t>mtDNA</a:t>
            </a:r>
            <a:r>
              <a:rPr lang="en-US" dirty="0">
                <a:solidFill>
                  <a:srgbClr val="0C2320"/>
                </a:solidFill>
                <a:latin typeface="Georgia" panose="02040502050405020303" pitchFamily="18" charset="0"/>
              </a:rPr>
              <a:t> and Y-chromosome </a:t>
            </a:r>
            <a:r>
              <a:rPr lang="en-US" sz="1400" dirty="0">
                <a:solidFill>
                  <a:srgbClr val="0C2320"/>
                </a:solidFill>
                <a:latin typeface="Georgia" panose="02040502050405020303" pitchFamily="18" charset="0"/>
              </a:rPr>
              <a:t>(</a:t>
            </a:r>
            <a:r>
              <a:rPr lang="en-US" sz="1400" dirty="0" err="1">
                <a:solidFill>
                  <a:srgbClr val="0C2320"/>
                </a:solidFill>
                <a:latin typeface="Georgia" panose="02040502050405020303" pitchFamily="18" charset="0"/>
              </a:rPr>
              <a:t>Avise</a:t>
            </a:r>
            <a:r>
              <a:rPr lang="en-US" sz="1400" dirty="0">
                <a:solidFill>
                  <a:srgbClr val="0C2320"/>
                </a:solidFill>
                <a:latin typeface="Georgia" panose="02040502050405020303" pitchFamily="18" charset="0"/>
              </a:rPr>
              <a:t> 2009, Knowles 2009)</a:t>
            </a:r>
            <a:endParaRPr lang="en-US" dirty="0">
              <a:solidFill>
                <a:srgbClr val="0C2320"/>
              </a:solidFill>
              <a:latin typeface="Georgia" panose="02040502050405020303" pitchFamily="18" charset="0"/>
            </a:endParaRPr>
          </a:p>
        </p:txBody>
      </p:sp>
      <p:cxnSp>
        <p:nvCxnSpPr>
          <p:cNvPr id="29" name="Straight Connector 28">
            <a:extLst>
              <a:ext uri="{FF2B5EF4-FFF2-40B4-BE49-F238E27FC236}">
                <a16:creationId xmlns:a16="http://schemas.microsoft.com/office/drawing/2014/main" id="{C21AF63A-A78E-2E7F-A6E5-E70E31EF4397}"/>
              </a:ext>
            </a:extLst>
          </p:cNvPr>
          <p:cNvCxnSpPr/>
          <p:nvPr/>
        </p:nvCxnSpPr>
        <p:spPr>
          <a:xfrm flipV="1">
            <a:off x="5181600" y="5120845"/>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3543BA-D4B9-E8F3-CF57-9164B90A6843}"/>
              </a:ext>
            </a:extLst>
          </p:cNvPr>
          <p:cNvCxnSpPr/>
          <p:nvPr/>
        </p:nvCxnSpPr>
        <p:spPr>
          <a:xfrm flipV="1">
            <a:off x="6096000" y="5120845"/>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B58E93-C33E-2814-2B97-AABA951F3338}"/>
              </a:ext>
            </a:extLst>
          </p:cNvPr>
          <p:cNvCxnSpPr/>
          <p:nvPr/>
        </p:nvCxnSpPr>
        <p:spPr>
          <a:xfrm flipV="1">
            <a:off x="5638800" y="4206445"/>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EF3829-88E7-E51E-314C-36CC1D213581}"/>
              </a:ext>
            </a:extLst>
          </p:cNvPr>
          <p:cNvCxnSpPr>
            <a:cxnSpLocks/>
          </p:cNvCxnSpPr>
          <p:nvPr/>
        </p:nvCxnSpPr>
        <p:spPr>
          <a:xfrm flipV="1">
            <a:off x="7010400" y="4206445"/>
            <a:ext cx="0" cy="18288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9CBB28-CF3C-FD83-CE28-DAF5FE869E6B}"/>
              </a:ext>
            </a:extLst>
          </p:cNvPr>
          <p:cNvCxnSpPr>
            <a:cxnSpLocks/>
          </p:cNvCxnSpPr>
          <p:nvPr/>
        </p:nvCxnSpPr>
        <p:spPr>
          <a:xfrm>
            <a:off x="5181600" y="5120845"/>
            <a:ext cx="914400"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5C68CC-1B2D-61B4-57A4-EC313E3D5883}"/>
              </a:ext>
            </a:extLst>
          </p:cNvPr>
          <p:cNvCxnSpPr>
            <a:cxnSpLocks/>
          </p:cNvCxnSpPr>
          <p:nvPr/>
        </p:nvCxnSpPr>
        <p:spPr>
          <a:xfrm>
            <a:off x="5638800" y="4206445"/>
            <a:ext cx="1371600"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FC12C8DC-B45D-461B-05BD-953DC3A847FB}"/>
              </a:ext>
            </a:extLst>
          </p:cNvPr>
          <p:cNvSpPr/>
          <p:nvPr/>
        </p:nvSpPr>
        <p:spPr>
          <a:xfrm>
            <a:off x="5067300" y="5943600"/>
            <a:ext cx="228600" cy="22860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72C8413-7561-1C18-5E3B-D9EB5FC9901A}"/>
              </a:ext>
            </a:extLst>
          </p:cNvPr>
          <p:cNvSpPr/>
          <p:nvPr/>
        </p:nvSpPr>
        <p:spPr>
          <a:xfrm>
            <a:off x="5981700" y="5941582"/>
            <a:ext cx="228600" cy="22860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69E4FC-7465-1832-5678-431C2816B6D5}"/>
              </a:ext>
            </a:extLst>
          </p:cNvPr>
          <p:cNvSpPr/>
          <p:nvPr/>
        </p:nvSpPr>
        <p:spPr>
          <a:xfrm>
            <a:off x="6896100" y="5941582"/>
            <a:ext cx="228600" cy="22860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8052090-229C-2138-E4D8-EEAACE0AEF51}"/>
              </a:ext>
            </a:extLst>
          </p:cNvPr>
          <p:cNvSpPr/>
          <p:nvPr/>
        </p:nvSpPr>
        <p:spPr>
          <a:xfrm>
            <a:off x="6249126" y="4112783"/>
            <a:ext cx="228600" cy="22860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8C0199B9-C603-2C18-28EC-AFE39EA4FA89}"/>
              </a:ext>
            </a:extLst>
          </p:cNvPr>
          <p:cNvCxnSpPr>
            <a:cxnSpLocks/>
          </p:cNvCxnSpPr>
          <p:nvPr/>
        </p:nvCxnSpPr>
        <p:spPr>
          <a:xfrm flipV="1">
            <a:off x="4876800" y="4889348"/>
            <a:ext cx="0" cy="1145897"/>
          </a:xfrm>
          <a:prstGeom prst="line">
            <a:avLst/>
          </a:prstGeom>
          <a:ln w="3175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79A18A4-C929-BBE7-4304-0E6043240A40}"/>
              </a:ext>
            </a:extLst>
          </p:cNvPr>
          <p:cNvCxnSpPr>
            <a:cxnSpLocks/>
          </p:cNvCxnSpPr>
          <p:nvPr/>
        </p:nvCxnSpPr>
        <p:spPr>
          <a:xfrm flipV="1">
            <a:off x="6400800" y="4889348"/>
            <a:ext cx="0" cy="1166534"/>
          </a:xfrm>
          <a:prstGeom prst="line">
            <a:avLst/>
          </a:prstGeom>
          <a:ln w="31750">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F2CF742-50FE-CAA5-5557-7A0F4B4FF44D}"/>
              </a:ext>
            </a:extLst>
          </p:cNvPr>
          <p:cNvCxnSpPr>
            <a:cxnSpLocks/>
          </p:cNvCxnSpPr>
          <p:nvPr/>
        </p:nvCxnSpPr>
        <p:spPr>
          <a:xfrm flipV="1">
            <a:off x="7315200" y="3977845"/>
            <a:ext cx="0" cy="2078036"/>
          </a:xfrm>
          <a:prstGeom prst="line">
            <a:avLst/>
          </a:prstGeom>
          <a:ln w="3175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163FD6F-F61B-8975-747B-6F6DB221DF79}"/>
              </a:ext>
            </a:extLst>
          </p:cNvPr>
          <p:cNvCxnSpPr>
            <a:cxnSpLocks/>
          </p:cNvCxnSpPr>
          <p:nvPr/>
        </p:nvCxnSpPr>
        <p:spPr>
          <a:xfrm flipV="1">
            <a:off x="5410200" y="3977845"/>
            <a:ext cx="0" cy="829811"/>
          </a:xfrm>
          <a:prstGeom prst="line">
            <a:avLst/>
          </a:prstGeom>
          <a:ln w="31750" cap="sq">
            <a:solidFill>
              <a:srgbClr val="0C2320"/>
            </a:solidFill>
            <a:head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FFC9113-06D8-230C-1F8C-761075F939F5}"/>
              </a:ext>
            </a:extLst>
          </p:cNvPr>
          <p:cNvCxnSpPr>
            <a:cxnSpLocks/>
          </p:cNvCxnSpPr>
          <p:nvPr/>
        </p:nvCxnSpPr>
        <p:spPr>
          <a:xfrm>
            <a:off x="4876800" y="4889348"/>
            <a:ext cx="523461" cy="2897"/>
          </a:xfrm>
          <a:prstGeom prst="straightConnector1">
            <a:avLst/>
          </a:prstGeom>
          <a:ln w="31750" cap="sq">
            <a:solidFill>
              <a:srgbClr val="0C232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EC9D285-94E3-35F1-38A1-6464274EDF7B}"/>
              </a:ext>
            </a:extLst>
          </p:cNvPr>
          <p:cNvCxnSpPr>
            <a:cxnSpLocks/>
          </p:cNvCxnSpPr>
          <p:nvPr/>
        </p:nvCxnSpPr>
        <p:spPr>
          <a:xfrm flipH="1">
            <a:off x="5845865" y="4896652"/>
            <a:ext cx="549966" cy="0"/>
          </a:xfrm>
          <a:prstGeom prst="straightConnector1">
            <a:avLst/>
          </a:prstGeom>
          <a:ln w="31750" cap="sq">
            <a:solidFill>
              <a:srgbClr val="0C2320"/>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80717A9-41DA-23D9-302C-3D3BF95E0FE8}"/>
              </a:ext>
            </a:extLst>
          </p:cNvPr>
          <p:cNvSpPr/>
          <p:nvPr/>
        </p:nvSpPr>
        <p:spPr>
          <a:xfrm>
            <a:off x="5524501" y="5006545"/>
            <a:ext cx="228600" cy="22860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640552DF-12F7-2055-7194-13CFAFF3B491}"/>
              </a:ext>
            </a:extLst>
          </p:cNvPr>
          <p:cNvCxnSpPr>
            <a:cxnSpLocks/>
          </p:cNvCxnSpPr>
          <p:nvPr/>
        </p:nvCxnSpPr>
        <p:spPr>
          <a:xfrm>
            <a:off x="5423625" y="3977845"/>
            <a:ext cx="939801" cy="0"/>
          </a:xfrm>
          <a:prstGeom prst="straightConnector1">
            <a:avLst/>
          </a:prstGeom>
          <a:ln w="31750" cap="sq">
            <a:solidFill>
              <a:srgbClr val="0C232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61F508F-98BA-B93B-9AC5-D5A3FD213FDC}"/>
              </a:ext>
            </a:extLst>
          </p:cNvPr>
          <p:cNvCxnSpPr>
            <a:cxnSpLocks/>
          </p:cNvCxnSpPr>
          <p:nvPr/>
        </p:nvCxnSpPr>
        <p:spPr>
          <a:xfrm flipH="1" flipV="1">
            <a:off x="6395831" y="3977845"/>
            <a:ext cx="919369" cy="3176"/>
          </a:xfrm>
          <a:prstGeom prst="straightConnector1">
            <a:avLst/>
          </a:prstGeom>
          <a:ln w="31750" cap="sq">
            <a:solidFill>
              <a:srgbClr val="0C23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399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8EE9-1459-86DC-5E5A-050A4AE9DFE0}"/>
              </a:ext>
            </a:extLst>
          </p:cNvPr>
          <p:cNvSpPr>
            <a:spLocks noGrp="1"/>
          </p:cNvSpPr>
          <p:nvPr>
            <p:ph type="title"/>
          </p:nvPr>
        </p:nvSpPr>
        <p:spPr/>
        <p:txBody>
          <a:bodyPr/>
          <a:lstStyle/>
          <a:p>
            <a:r>
              <a:rPr lang="en-US" dirty="0">
                <a:solidFill>
                  <a:srgbClr val="0C2320"/>
                </a:solidFill>
                <a:latin typeface="Georgia" panose="02040502050405020303" pitchFamily="18" charset="0"/>
              </a:rPr>
              <a:t>Sparsely sample trees across genome</a:t>
            </a:r>
          </a:p>
        </p:txBody>
      </p:sp>
      <p:grpSp>
        <p:nvGrpSpPr>
          <p:cNvPr id="6" name="Group 5">
            <a:extLst>
              <a:ext uri="{FF2B5EF4-FFF2-40B4-BE49-F238E27FC236}">
                <a16:creationId xmlns:a16="http://schemas.microsoft.com/office/drawing/2014/main" id="{456469E6-CF67-43D9-B043-4EAB73462ACF}"/>
              </a:ext>
            </a:extLst>
          </p:cNvPr>
          <p:cNvGrpSpPr/>
          <p:nvPr/>
        </p:nvGrpSpPr>
        <p:grpSpPr>
          <a:xfrm>
            <a:off x="1870670" y="2362200"/>
            <a:ext cx="2057400" cy="1508555"/>
            <a:chOff x="1870670" y="3135086"/>
            <a:chExt cx="2057400" cy="1508555"/>
          </a:xfrm>
        </p:grpSpPr>
        <p:cxnSp>
          <p:nvCxnSpPr>
            <p:cNvPr id="29" name="Straight Connector 28">
              <a:extLst>
                <a:ext uri="{FF2B5EF4-FFF2-40B4-BE49-F238E27FC236}">
                  <a16:creationId xmlns:a16="http://schemas.microsoft.com/office/drawing/2014/main" id="{C21AF63A-A78E-2E7F-A6E5-E70E31EF4397}"/>
                </a:ext>
              </a:extLst>
            </p:cNvPr>
            <p:cNvCxnSpPr/>
            <p:nvPr/>
          </p:nvCxnSpPr>
          <p:spPr>
            <a:xfrm flipV="1">
              <a:off x="1984970" y="35922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3543BA-D4B9-E8F3-CF57-9164B90A6843}"/>
                </a:ext>
              </a:extLst>
            </p:cNvPr>
            <p:cNvCxnSpPr/>
            <p:nvPr/>
          </p:nvCxnSpPr>
          <p:spPr>
            <a:xfrm flipV="1">
              <a:off x="2899370" y="35922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B58E93-C33E-2814-2B97-AABA951F3338}"/>
                </a:ext>
              </a:extLst>
            </p:cNvPr>
            <p:cNvCxnSpPr>
              <a:cxnSpLocks/>
            </p:cNvCxnSpPr>
            <p:nvPr/>
          </p:nvCxnSpPr>
          <p:spPr>
            <a:xfrm flipV="1">
              <a:off x="2442170" y="3135086"/>
              <a:ext cx="0" cy="4572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EF3829-88E7-E51E-314C-36CC1D213581}"/>
                </a:ext>
              </a:extLst>
            </p:cNvPr>
            <p:cNvCxnSpPr>
              <a:cxnSpLocks/>
            </p:cNvCxnSpPr>
            <p:nvPr/>
          </p:nvCxnSpPr>
          <p:spPr>
            <a:xfrm flipV="1">
              <a:off x="3813770" y="3135086"/>
              <a:ext cx="0" cy="13716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9CBB28-CF3C-FD83-CE28-DAF5FE869E6B}"/>
                </a:ext>
              </a:extLst>
            </p:cNvPr>
            <p:cNvCxnSpPr>
              <a:cxnSpLocks/>
            </p:cNvCxnSpPr>
            <p:nvPr/>
          </p:nvCxnSpPr>
          <p:spPr>
            <a:xfrm>
              <a:off x="1984970" y="3586756"/>
              <a:ext cx="914400"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5C68CC-1B2D-61B4-57A4-EC313E3D5883}"/>
                </a:ext>
              </a:extLst>
            </p:cNvPr>
            <p:cNvCxnSpPr>
              <a:cxnSpLocks/>
            </p:cNvCxnSpPr>
            <p:nvPr/>
          </p:nvCxnSpPr>
          <p:spPr>
            <a:xfrm>
              <a:off x="2442170" y="3135086"/>
              <a:ext cx="1371600"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FC12C8DC-B45D-461B-05BD-953DC3A847FB}"/>
                </a:ext>
              </a:extLst>
            </p:cNvPr>
            <p:cNvSpPr/>
            <p:nvPr/>
          </p:nvSpPr>
          <p:spPr>
            <a:xfrm>
              <a:off x="1870670" y="4415041"/>
              <a:ext cx="228600" cy="22860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72C8413-7561-1C18-5E3B-D9EB5FC9901A}"/>
                </a:ext>
              </a:extLst>
            </p:cNvPr>
            <p:cNvSpPr/>
            <p:nvPr/>
          </p:nvSpPr>
          <p:spPr>
            <a:xfrm>
              <a:off x="2785070" y="4413023"/>
              <a:ext cx="228600" cy="22860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69E4FC-7465-1832-5678-431C2816B6D5}"/>
                </a:ext>
              </a:extLst>
            </p:cNvPr>
            <p:cNvSpPr/>
            <p:nvPr/>
          </p:nvSpPr>
          <p:spPr>
            <a:xfrm>
              <a:off x="3699470" y="4413023"/>
              <a:ext cx="228600" cy="22860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83BC6F5E-8A43-5C26-AEE6-3AF0EB007D3B}"/>
              </a:ext>
            </a:extLst>
          </p:cNvPr>
          <p:cNvGrpSpPr/>
          <p:nvPr/>
        </p:nvGrpSpPr>
        <p:grpSpPr>
          <a:xfrm>
            <a:off x="5067300" y="1905000"/>
            <a:ext cx="2057400" cy="1965755"/>
            <a:chOff x="1870670" y="2677886"/>
            <a:chExt cx="2057400" cy="1965755"/>
          </a:xfrm>
        </p:grpSpPr>
        <p:cxnSp>
          <p:nvCxnSpPr>
            <p:cNvPr id="8" name="Straight Connector 7">
              <a:extLst>
                <a:ext uri="{FF2B5EF4-FFF2-40B4-BE49-F238E27FC236}">
                  <a16:creationId xmlns:a16="http://schemas.microsoft.com/office/drawing/2014/main" id="{EC118CCD-D287-377A-6ABC-DEB0A0A7A25F}"/>
                </a:ext>
              </a:extLst>
            </p:cNvPr>
            <p:cNvCxnSpPr/>
            <p:nvPr/>
          </p:nvCxnSpPr>
          <p:spPr>
            <a:xfrm flipV="1">
              <a:off x="1984970" y="35922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E94888-E9AE-27AA-0FD4-1D759FEDB92B}"/>
                </a:ext>
              </a:extLst>
            </p:cNvPr>
            <p:cNvCxnSpPr/>
            <p:nvPr/>
          </p:nvCxnSpPr>
          <p:spPr>
            <a:xfrm flipV="1">
              <a:off x="2899370" y="35922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E1BBA5-5903-3D67-BFD7-26384F331FD8}"/>
                </a:ext>
              </a:extLst>
            </p:cNvPr>
            <p:cNvCxnSpPr/>
            <p:nvPr/>
          </p:nvCxnSpPr>
          <p:spPr>
            <a:xfrm flipV="1">
              <a:off x="2442170" y="26778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65A599-8628-8648-01A0-4C09E29CA8DF}"/>
                </a:ext>
              </a:extLst>
            </p:cNvPr>
            <p:cNvCxnSpPr>
              <a:cxnSpLocks/>
            </p:cNvCxnSpPr>
            <p:nvPr/>
          </p:nvCxnSpPr>
          <p:spPr>
            <a:xfrm flipV="1">
              <a:off x="3813770" y="2677886"/>
              <a:ext cx="0" cy="18288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B862A1-639B-3CF0-1551-4EB43C09EF5C}"/>
                </a:ext>
              </a:extLst>
            </p:cNvPr>
            <p:cNvCxnSpPr>
              <a:cxnSpLocks/>
            </p:cNvCxnSpPr>
            <p:nvPr/>
          </p:nvCxnSpPr>
          <p:spPr>
            <a:xfrm>
              <a:off x="1984970" y="3592286"/>
              <a:ext cx="914400"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9FF381-2879-DA63-1DAE-FA25B63204F1}"/>
                </a:ext>
              </a:extLst>
            </p:cNvPr>
            <p:cNvCxnSpPr>
              <a:cxnSpLocks/>
            </p:cNvCxnSpPr>
            <p:nvPr/>
          </p:nvCxnSpPr>
          <p:spPr>
            <a:xfrm>
              <a:off x="2442170" y="2677886"/>
              <a:ext cx="1371600"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A4A4874-EBA0-640B-9E7A-635F6EF2B6F2}"/>
                </a:ext>
              </a:extLst>
            </p:cNvPr>
            <p:cNvSpPr/>
            <p:nvPr/>
          </p:nvSpPr>
          <p:spPr>
            <a:xfrm>
              <a:off x="1870670" y="4415041"/>
              <a:ext cx="228600" cy="22860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F981346-E79B-8C7D-2F65-DE4E81E0D156}"/>
                </a:ext>
              </a:extLst>
            </p:cNvPr>
            <p:cNvSpPr/>
            <p:nvPr/>
          </p:nvSpPr>
          <p:spPr>
            <a:xfrm>
              <a:off x="2785070" y="4413023"/>
              <a:ext cx="228600" cy="22860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77F8ADF-B08D-EA81-B578-6EE71488FA7C}"/>
                </a:ext>
              </a:extLst>
            </p:cNvPr>
            <p:cNvSpPr/>
            <p:nvPr/>
          </p:nvSpPr>
          <p:spPr>
            <a:xfrm>
              <a:off x="3699470" y="4413023"/>
              <a:ext cx="228600" cy="22860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29213919-4473-3964-071C-6587C730D514}"/>
              </a:ext>
            </a:extLst>
          </p:cNvPr>
          <p:cNvGrpSpPr/>
          <p:nvPr/>
        </p:nvGrpSpPr>
        <p:grpSpPr>
          <a:xfrm>
            <a:off x="8149630" y="1895510"/>
            <a:ext cx="2057400" cy="1965755"/>
            <a:chOff x="1870670" y="2677886"/>
            <a:chExt cx="2057400" cy="1965755"/>
          </a:xfrm>
        </p:grpSpPr>
        <p:cxnSp>
          <p:nvCxnSpPr>
            <p:cNvPr id="18" name="Straight Connector 17">
              <a:extLst>
                <a:ext uri="{FF2B5EF4-FFF2-40B4-BE49-F238E27FC236}">
                  <a16:creationId xmlns:a16="http://schemas.microsoft.com/office/drawing/2014/main" id="{A1C3483A-4B3D-A8A0-FA2C-71EB5A2351DD}"/>
                </a:ext>
              </a:extLst>
            </p:cNvPr>
            <p:cNvCxnSpPr>
              <a:cxnSpLocks/>
            </p:cNvCxnSpPr>
            <p:nvPr/>
          </p:nvCxnSpPr>
          <p:spPr>
            <a:xfrm flipV="1">
              <a:off x="1984970" y="4049486"/>
              <a:ext cx="0" cy="4572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E0DBB7-BA6A-18FA-09E2-928441F05609}"/>
                </a:ext>
              </a:extLst>
            </p:cNvPr>
            <p:cNvCxnSpPr>
              <a:cxnSpLocks/>
            </p:cNvCxnSpPr>
            <p:nvPr/>
          </p:nvCxnSpPr>
          <p:spPr>
            <a:xfrm flipV="1">
              <a:off x="2899370" y="4049486"/>
              <a:ext cx="0" cy="4572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0F3A1B-871A-C71C-9D54-4DCA0CDDD051}"/>
                </a:ext>
              </a:extLst>
            </p:cNvPr>
            <p:cNvCxnSpPr>
              <a:cxnSpLocks/>
            </p:cNvCxnSpPr>
            <p:nvPr/>
          </p:nvCxnSpPr>
          <p:spPr>
            <a:xfrm flipV="1">
              <a:off x="2442170" y="2677886"/>
              <a:ext cx="0" cy="13716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8D569A-1354-417C-6D47-F98CA45A811F}"/>
                </a:ext>
              </a:extLst>
            </p:cNvPr>
            <p:cNvCxnSpPr>
              <a:cxnSpLocks/>
            </p:cNvCxnSpPr>
            <p:nvPr/>
          </p:nvCxnSpPr>
          <p:spPr>
            <a:xfrm flipV="1">
              <a:off x="3813770" y="2677886"/>
              <a:ext cx="0" cy="18288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6E6184-250B-14C6-DB9E-9DB190A35D89}"/>
                </a:ext>
              </a:extLst>
            </p:cNvPr>
            <p:cNvCxnSpPr>
              <a:cxnSpLocks/>
            </p:cNvCxnSpPr>
            <p:nvPr/>
          </p:nvCxnSpPr>
          <p:spPr>
            <a:xfrm>
              <a:off x="1984970" y="4049486"/>
              <a:ext cx="914400"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C698A6-180C-E230-FF80-818954B9AD8B}"/>
                </a:ext>
              </a:extLst>
            </p:cNvPr>
            <p:cNvCxnSpPr>
              <a:cxnSpLocks/>
            </p:cNvCxnSpPr>
            <p:nvPr/>
          </p:nvCxnSpPr>
          <p:spPr>
            <a:xfrm>
              <a:off x="2442170" y="2677886"/>
              <a:ext cx="1371600"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26A9B71-5319-7FBC-B984-16AABC4449C3}"/>
                </a:ext>
              </a:extLst>
            </p:cNvPr>
            <p:cNvSpPr/>
            <p:nvPr/>
          </p:nvSpPr>
          <p:spPr>
            <a:xfrm>
              <a:off x="1870670" y="4415041"/>
              <a:ext cx="228600" cy="22860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70FE97-0EA1-7980-3E89-231F9427A9A8}"/>
                </a:ext>
              </a:extLst>
            </p:cNvPr>
            <p:cNvSpPr/>
            <p:nvPr/>
          </p:nvSpPr>
          <p:spPr>
            <a:xfrm>
              <a:off x="2785070" y="4413023"/>
              <a:ext cx="228600" cy="22860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8860DAF-8271-FB06-66AE-881DC4F16552}"/>
                </a:ext>
              </a:extLst>
            </p:cNvPr>
            <p:cNvSpPr/>
            <p:nvPr/>
          </p:nvSpPr>
          <p:spPr>
            <a:xfrm>
              <a:off x="3699470" y="4413023"/>
              <a:ext cx="228600" cy="22860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ounded Rectangle 27">
            <a:extLst>
              <a:ext uri="{FF2B5EF4-FFF2-40B4-BE49-F238E27FC236}">
                <a16:creationId xmlns:a16="http://schemas.microsoft.com/office/drawing/2014/main" id="{6C42E5B7-465F-B96E-750E-04A0785E5982}"/>
              </a:ext>
            </a:extLst>
          </p:cNvPr>
          <p:cNvSpPr/>
          <p:nvPr/>
        </p:nvSpPr>
        <p:spPr>
          <a:xfrm>
            <a:off x="1870670" y="4422763"/>
            <a:ext cx="2057400" cy="266692"/>
          </a:xfrm>
          <a:prstGeom prst="roundRect">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F0257AE1-6589-7080-950E-6C50D565B7E4}"/>
              </a:ext>
            </a:extLst>
          </p:cNvPr>
          <p:cNvSpPr/>
          <p:nvPr/>
        </p:nvSpPr>
        <p:spPr>
          <a:xfrm>
            <a:off x="5067300" y="4422763"/>
            <a:ext cx="2057400" cy="266692"/>
          </a:xfrm>
          <a:prstGeom prst="roundRect">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193D49CE-9180-C333-442C-FAAE87E4C26A}"/>
              </a:ext>
            </a:extLst>
          </p:cNvPr>
          <p:cNvSpPr/>
          <p:nvPr/>
        </p:nvSpPr>
        <p:spPr>
          <a:xfrm>
            <a:off x="8149630" y="4422763"/>
            <a:ext cx="2057400" cy="266692"/>
          </a:xfrm>
          <a:prstGeom prst="roundRect">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96C7C8C6-9C52-BA7A-86AB-6B7473B16349}"/>
              </a:ext>
            </a:extLst>
          </p:cNvPr>
          <p:cNvSpPr/>
          <p:nvPr/>
        </p:nvSpPr>
        <p:spPr>
          <a:xfrm rot="5400000">
            <a:off x="2670770" y="4420801"/>
            <a:ext cx="457200" cy="265176"/>
          </a:xfrm>
          <a:prstGeom prst="roundRect">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5E387E37-1AA9-1F15-F210-47FEBCE1C4FB}"/>
              </a:ext>
            </a:extLst>
          </p:cNvPr>
          <p:cNvSpPr/>
          <p:nvPr/>
        </p:nvSpPr>
        <p:spPr>
          <a:xfrm rot="5400000">
            <a:off x="5864203" y="4420801"/>
            <a:ext cx="457200" cy="265176"/>
          </a:xfrm>
          <a:prstGeom prst="roundRect">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2B519DF2-6FAA-9014-D16F-BC1A5DA6F72A}"/>
              </a:ext>
            </a:extLst>
          </p:cNvPr>
          <p:cNvSpPr/>
          <p:nvPr/>
        </p:nvSpPr>
        <p:spPr>
          <a:xfrm rot="5400000">
            <a:off x="8949730" y="4420801"/>
            <a:ext cx="457200" cy="265176"/>
          </a:xfrm>
          <a:prstGeom prst="roundRect">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C89A200-D76A-6421-B6F1-0403CB33DB8F}"/>
              </a:ext>
            </a:extLst>
          </p:cNvPr>
          <p:cNvSpPr txBox="1"/>
          <p:nvPr/>
        </p:nvSpPr>
        <p:spPr>
          <a:xfrm>
            <a:off x="4234636" y="4291779"/>
            <a:ext cx="522900" cy="523220"/>
          </a:xfrm>
          <a:prstGeom prst="rect">
            <a:avLst/>
          </a:prstGeom>
          <a:noFill/>
        </p:spPr>
        <p:txBody>
          <a:bodyPr wrap="none" rtlCol="0">
            <a:spAutoFit/>
          </a:bodyPr>
          <a:lstStyle/>
          <a:p>
            <a:pPr algn="ctr"/>
            <a:r>
              <a:rPr lang="en-US" sz="2800" b="1" dirty="0">
                <a:solidFill>
                  <a:srgbClr val="0C2320"/>
                </a:solidFill>
                <a:latin typeface="Georgia" panose="02040502050405020303" pitchFamily="18" charset="0"/>
              </a:rPr>
              <a:t>…</a:t>
            </a:r>
          </a:p>
        </p:txBody>
      </p:sp>
      <p:sp>
        <p:nvSpPr>
          <p:cNvPr id="47" name="TextBox 46">
            <a:extLst>
              <a:ext uri="{FF2B5EF4-FFF2-40B4-BE49-F238E27FC236}">
                <a16:creationId xmlns:a16="http://schemas.microsoft.com/office/drawing/2014/main" id="{2BCDF19E-0F82-EA12-0840-66AB65867061}"/>
              </a:ext>
            </a:extLst>
          </p:cNvPr>
          <p:cNvSpPr txBox="1"/>
          <p:nvPr/>
        </p:nvSpPr>
        <p:spPr>
          <a:xfrm>
            <a:off x="7374116" y="4324789"/>
            <a:ext cx="522900" cy="523220"/>
          </a:xfrm>
          <a:prstGeom prst="rect">
            <a:avLst/>
          </a:prstGeom>
          <a:noFill/>
        </p:spPr>
        <p:txBody>
          <a:bodyPr wrap="none" rtlCol="0">
            <a:spAutoFit/>
          </a:bodyPr>
          <a:lstStyle/>
          <a:p>
            <a:pPr algn="ctr"/>
            <a:r>
              <a:rPr lang="en-US" sz="2800" b="1" dirty="0">
                <a:solidFill>
                  <a:srgbClr val="0C2320"/>
                </a:solidFill>
                <a:latin typeface="Georgia" panose="02040502050405020303" pitchFamily="18" charset="0"/>
              </a:rPr>
              <a:t>…</a:t>
            </a:r>
          </a:p>
        </p:txBody>
      </p:sp>
      <p:sp>
        <p:nvSpPr>
          <p:cNvPr id="51" name="TextBox 50">
            <a:extLst>
              <a:ext uri="{FF2B5EF4-FFF2-40B4-BE49-F238E27FC236}">
                <a16:creationId xmlns:a16="http://schemas.microsoft.com/office/drawing/2014/main" id="{42BF112A-A149-2497-BE33-AE8383E1CCB2}"/>
              </a:ext>
            </a:extLst>
          </p:cNvPr>
          <p:cNvSpPr txBox="1"/>
          <p:nvPr/>
        </p:nvSpPr>
        <p:spPr>
          <a:xfrm>
            <a:off x="10092729" y="1914276"/>
            <a:ext cx="2225904" cy="461665"/>
          </a:xfrm>
          <a:prstGeom prst="rect">
            <a:avLst/>
          </a:prstGeom>
          <a:noFill/>
        </p:spPr>
        <p:txBody>
          <a:bodyPr wrap="square" rtlCol="0">
            <a:spAutoFit/>
          </a:bodyPr>
          <a:lstStyle/>
          <a:p>
            <a:pPr algn="ctr"/>
            <a:r>
              <a:rPr lang="en-US" sz="1200" b="0" dirty="0">
                <a:solidFill>
                  <a:srgbClr val="0C2320"/>
                </a:solidFill>
                <a:effectLst/>
                <a:latin typeface="Georgia" panose="02040502050405020303" pitchFamily="18" charset="0"/>
              </a:rPr>
              <a:t>Recreation of </a:t>
            </a:r>
            <a:r>
              <a:rPr lang="en-US" sz="1200" dirty="0">
                <a:solidFill>
                  <a:srgbClr val="0C2320"/>
                </a:solidFill>
                <a:latin typeface="Georgia" panose="02040502050405020303" pitchFamily="18" charset="0"/>
              </a:rPr>
              <a:t>f</a:t>
            </a:r>
            <a:r>
              <a:rPr lang="en-US" sz="1200" b="0" dirty="0">
                <a:solidFill>
                  <a:srgbClr val="0C2320"/>
                </a:solidFill>
                <a:effectLst/>
                <a:latin typeface="Georgia" panose="02040502050405020303" pitchFamily="18" charset="0"/>
              </a:rPr>
              <a:t>igure from Osmond and Coop 2024</a:t>
            </a:r>
            <a:endParaRPr lang="en-US" sz="1200" dirty="0">
              <a:solidFill>
                <a:srgbClr val="0C2320"/>
              </a:solidFill>
              <a:effectLst/>
              <a:latin typeface="Georgia" panose="02040502050405020303" pitchFamily="18" charset="0"/>
            </a:endParaRPr>
          </a:p>
        </p:txBody>
      </p:sp>
      <p:sp>
        <p:nvSpPr>
          <p:cNvPr id="52" name="TextBox 51">
            <a:extLst>
              <a:ext uri="{FF2B5EF4-FFF2-40B4-BE49-F238E27FC236}">
                <a16:creationId xmlns:a16="http://schemas.microsoft.com/office/drawing/2014/main" id="{E9E03584-AD0D-4778-43EA-2190E0BF975D}"/>
              </a:ext>
            </a:extLst>
          </p:cNvPr>
          <p:cNvSpPr txBox="1"/>
          <p:nvPr/>
        </p:nvSpPr>
        <p:spPr>
          <a:xfrm>
            <a:off x="-60461" y="4368723"/>
            <a:ext cx="2225904" cy="369332"/>
          </a:xfrm>
          <a:prstGeom prst="rect">
            <a:avLst/>
          </a:prstGeom>
          <a:noFill/>
        </p:spPr>
        <p:txBody>
          <a:bodyPr wrap="square" rtlCol="0">
            <a:spAutoFit/>
          </a:bodyPr>
          <a:lstStyle/>
          <a:p>
            <a:pPr algn="ctr"/>
            <a:r>
              <a:rPr lang="en-US" b="0" dirty="0">
                <a:solidFill>
                  <a:srgbClr val="0C2320"/>
                </a:solidFill>
                <a:effectLst/>
                <a:latin typeface="Georgia" panose="02040502050405020303" pitchFamily="18" charset="0"/>
              </a:rPr>
              <a:t>Genome</a:t>
            </a:r>
            <a:endParaRPr lang="en-US" dirty="0">
              <a:solidFill>
                <a:srgbClr val="0C2320"/>
              </a:solidFill>
              <a:effectLst/>
              <a:latin typeface="Georgia" panose="02040502050405020303" pitchFamily="18" charset="0"/>
            </a:endParaRPr>
          </a:p>
        </p:txBody>
      </p:sp>
      <p:sp>
        <p:nvSpPr>
          <p:cNvPr id="56" name="Content Placeholder 55">
            <a:extLst>
              <a:ext uri="{FF2B5EF4-FFF2-40B4-BE49-F238E27FC236}">
                <a16:creationId xmlns:a16="http://schemas.microsoft.com/office/drawing/2014/main" id="{82C548F8-7D8E-35F6-BD84-09C29688966F}"/>
              </a:ext>
            </a:extLst>
          </p:cNvPr>
          <p:cNvSpPr>
            <a:spLocks noGrp="1"/>
          </p:cNvSpPr>
          <p:nvPr>
            <p:ph idx="1"/>
          </p:nvPr>
        </p:nvSpPr>
        <p:spPr>
          <a:xfrm>
            <a:off x="838200" y="5471025"/>
            <a:ext cx="10515600" cy="982312"/>
          </a:xfrm>
        </p:spPr>
        <p:txBody>
          <a:bodyPr>
            <a:noAutofit/>
          </a:bodyPr>
          <a:lstStyle/>
          <a:p>
            <a:pPr marL="0" indent="0" algn="ctr">
              <a:buNone/>
            </a:pPr>
            <a:r>
              <a:rPr lang="en-US" dirty="0">
                <a:latin typeface="Georgia" panose="02040502050405020303" pitchFamily="18" charset="0"/>
              </a:rPr>
              <a:t>Determine the migration surface which maximizes the composite likelihood across all the trees using hill-climbing</a:t>
            </a:r>
          </a:p>
        </p:txBody>
      </p:sp>
    </p:spTree>
    <p:extLst>
      <p:ext uri="{BB962C8B-B14F-4D97-AF65-F5344CB8AC3E}">
        <p14:creationId xmlns:p14="http://schemas.microsoft.com/office/powerpoint/2010/main" val="508338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6257-91FA-3DC5-1ECD-C673648191C7}"/>
              </a:ext>
            </a:extLst>
          </p:cNvPr>
          <p:cNvSpPr>
            <a:spLocks noGrp="1"/>
          </p:cNvSpPr>
          <p:nvPr>
            <p:ph type="title"/>
          </p:nvPr>
        </p:nvSpPr>
        <p:spPr/>
        <p:txBody>
          <a:bodyPr/>
          <a:lstStyle/>
          <a:p>
            <a:r>
              <a:rPr lang="en-US" dirty="0">
                <a:latin typeface="Georgia" panose="02040502050405020303" pitchFamily="18" charset="0"/>
              </a:rPr>
              <a:t>Simplifications to speed up search</a:t>
            </a:r>
          </a:p>
        </p:txBody>
      </p:sp>
      <p:sp>
        <p:nvSpPr>
          <p:cNvPr id="3" name="Content Placeholder 2">
            <a:extLst>
              <a:ext uri="{FF2B5EF4-FFF2-40B4-BE49-F238E27FC236}">
                <a16:creationId xmlns:a16="http://schemas.microsoft.com/office/drawing/2014/main" id="{7CC34BE6-25E4-3A75-C2BF-9A9007867BFD}"/>
              </a:ext>
            </a:extLst>
          </p:cNvPr>
          <p:cNvSpPr>
            <a:spLocks noGrp="1"/>
          </p:cNvSpPr>
          <p:nvPr>
            <p:ph idx="1"/>
          </p:nvPr>
        </p:nvSpPr>
        <p:spPr/>
        <p:txBody>
          <a:bodyPr/>
          <a:lstStyle/>
          <a:p>
            <a:pPr marL="0" indent="0">
              <a:buNone/>
            </a:pPr>
            <a:r>
              <a:rPr lang="en-US" dirty="0">
                <a:latin typeface="Georgia" panose="02040502050405020303" pitchFamily="18" charset="0"/>
              </a:rPr>
              <a:t>- Discretizing node times in the gene trees</a:t>
            </a:r>
          </a:p>
        </p:txBody>
      </p:sp>
      <p:cxnSp>
        <p:nvCxnSpPr>
          <p:cNvPr id="83" name="Straight Connector 82">
            <a:extLst>
              <a:ext uri="{FF2B5EF4-FFF2-40B4-BE49-F238E27FC236}">
                <a16:creationId xmlns:a16="http://schemas.microsoft.com/office/drawing/2014/main" id="{A1E98A16-F5B2-E280-967F-BBB6307271F6}"/>
              </a:ext>
            </a:extLst>
          </p:cNvPr>
          <p:cNvCxnSpPr/>
          <p:nvPr/>
        </p:nvCxnSpPr>
        <p:spPr>
          <a:xfrm flipV="1">
            <a:off x="3570729" y="4592234"/>
            <a:ext cx="0" cy="798081"/>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A1575FC-69FC-DFA9-3865-9C299CE405E2}"/>
              </a:ext>
            </a:extLst>
          </p:cNvPr>
          <p:cNvCxnSpPr/>
          <p:nvPr/>
        </p:nvCxnSpPr>
        <p:spPr>
          <a:xfrm flipV="1">
            <a:off x="4368809" y="4592234"/>
            <a:ext cx="0" cy="798081"/>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05C878-F443-459D-C418-479EF94887BC}"/>
              </a:ext>
            </a:extLst>
          </p:cNvPr>
          <p:cNvCxnSpPr>
            <a:cxnSpLocks/>
          </p:cNvCxnSpPr>
          <p:nvPr/>
        </p:nvCxnSpPr>
        <p:spPr>
          <a:xfrm flipV="1">
            <a:off x="3969769" y="4193194"/>
            <a:ext cx="0" cy="394214"/>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9D84D7B-4F9D-C224-FFE2-D4C40C086D6E}"/>
              </a:ext>
            </a:extLst>
          </p:cNvPr>
          <p:cNvCxnSpPr>
            <a:cxnSpLocks/>
          </p:cNvCxnSpPr>
          <p:nvPr/>
        </p:nvCxnSpPr>
        <p:spPr>
          <a:xfrm flipV="1">
            <a:off x="5166890" y="4193194"/>
            <a:ext cx="0" cy="1197121"/>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0F7BF41-3ED9-EC40-32A8-4D46D8BCBBA8}"/>
              </a:ext>
            </a:extLst>
          </p:cNvPr>
          <p:cNvCxnSpPr>
            <a:cxnSpLocks/>
          </p:cNvCxnSpPr>
          <p:nvPr/>
        </p:nvCxnSpPr>
        <p:spPr>
          <a:xfrm>
            <a:off x="3570729" y="4587407"/>
            <a:ext cx="798081"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9BF6D9B-1B39-A61C-6A2A-A2BBCFA548BB}"/>
              </a:ext>
            </a:extLst>
          </p:cNvPr>
          <p:cNvCxnSpPr>
            <a:cxnSpLocks/>
          </p:cNvCxnSpPr>
          <p:nvPr/>
        </p:nvCxnSpPr>
        <p:spPr>
          <a:xfrm>
            <a:off x="3969769" y="4193194"/>
            <a:ext cx="1197121"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851010-BDD0-EF62-EB9B-E43AE00C20CD}"/>
              </a:ext>
            </a:extLst>
          </p:cNvPr>
          <p:cNvCxnSpPr/>
          <p:nvPr/>
        </p:nvCxnSpPr>
        <p:spPr>
          <a:xfrm flipV="1">
            <a:off x="1179777" y="4592234"/>
            <a:ext cx="0" cy="798081"/>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F7EF916-8719-EB43-7763-0D570DC32D85}"/>
              </a:ext>
            </a:extLst>
          </p:cNvPr>
          <p:cNvCxnSpPr/>
          <p:nvPr/>
        </p:nvCxnSpPr>
        <p:spPr>
          <a:xfrm flipV="1">
            <a:off x="1977857" y="4592234"/>
            <a:ext cx="0" cy="798081"/>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C4CA3B6-CB72-CFC4-6A3A-2C3CF1EEE85E}"/>
              </a:ext>
            </a:extLst>
          </p:cNvPr>
          <p:cNvCxnSpPr>
            <a:cxnSpLocks/>
          </p:cNvCxnSpPr>
          <p:nvPr/>
        </p:nvCxnSpPr>
        <p:spPr>
          <a:xfrm flipV="1">
            <a:off x="1578817" y="4193194"/>
            <a:ext cx="0" cy="394214"/>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E4ECB9-FB89-06BC-25E8-A18834BC61E7}"/>
              </a:ext>
            </a:extLst>
          </p:cNvPr>
          <p:cNvCxnSpPr>
            <a:cxnSpLocks/>
          </p:cNvCxnSpPr>
          <p:nvPr/>
        </p:nvCxnSpPr>
        <p:spPr>
          <a:xfrm flipV="1">
            <a:off x="2775938" y="4193194"/>
            <a:ext cx="0" cy="1197121"/>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7888AF7-D0FD-D451-B0BB-763951F8E4C9}"/>
              </a:ext>
            </a:extLst>
          </p:cNvPr>
          <p:cNvCxnSpPr>
            <a:cxnSpLocks/>
          </p:cNvCxnSpPr>
          <p:nvPr/>
        </p:nvCxnSpPr>
        <p:spPr>
          <a:xfrm>
            <a:off x="1179777" y="4587407"/>
            <a:ext cx="798081"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8BC34F4-38F7-2BF6-9DC7-847E69142725}"/>
              </a:ext>
            </a:extLst>
          </p:cNvPr>
          <p:cNvCxnSpPr>
            <a:cxnSpLocks/>
          </p:cNvCxnSpPr>
          <p:nvPr/>
        </p:nvCxnSpPr>
        <p:spPr>
          <a:xfrm>
            <a:off x="1578817" y="4193194"/>
            <a:ext cx="1197121"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70CAD9DF-8367-29DE-DB74-9478A778E4F0}"/>
              </a:ext>
            </a:extLst>
          </p:cNvPr>
          <p:cNvSpPr/>
          <p:nvPr/>
        </p:nvSpPr>
        <p:spPr>
          <a:xfrm>
            <a:off x="1080016" y="5310328"/>
            <a:ext cx="199520" cy="19952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4B96A70-1CE0-4AE9-D04E-F94EF1D15DDC}"/>
              </a:ext>
            </a:extLst>
          </p:cNvPr>
          <p:cNvSpPr/>
          <p:nvPr/>
        </p:nvSpPr>
        <p:spPr>
          <a:xfrm>
            <a:off x="1878097" y="5308566"/>
            <a:ext cx="199520" cy="19952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93BEDAA-7C50-E09A-E7B3-784957BCA002}"/>
              </a:ext>
            </a:extLst>
          </p:cNvPr>
          <p:cNvSpPr/>
          <p:nvPr/>
        </p:nvSpPr>
        <p:spPr>
          <a:xfrm>
            <a:off x="2676178" y="5308566"/>
            <a:ext cx="199520" cy="19952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691A33A-7A39-C34A-5AD2-D607FC9160E8}"/>
              </a:ext>
            </a:extLst>
          </p:cNvPr>
          <p:cNvSpPr/>
          <p:nvPr/>
        </p:nvSpPr>
        <p:spPr>
          <a:xfrm>
            <a:off x="3472614" y="5310328"/>
            <a:ext cx="199520" cy="19952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A53CBF4-D358-A28B-A564-D3E8E667A695}"/>
              </a:ext>
            </a:extLst>
          </p:cNvPr>
          <p:cNvSpPr/>
          <p:nvPr/>
        </p:nvSpPr>
        <p:spPr>
          <a:xfrm>
            <a:off x="4270694" y="5308566"/>
            <a:ext cx="199520" cy="19952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F17BD12-CE27-7A86-0979-117FF151E090}"/>
              </a:ext>
            </a:extLst>
          </p:cNvPr>
          <p:cNvSpPr/>
          <p:nvPr/>
        </p:nvSpPr>
        <p:spPr>
          <a:xfrm>
            <a:off x="5068775" y="5308566"/>
            <a:ext cx="199520" cy="19952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CAB86C1F-5189-20A6-A806-B075682E61FA}"/>
              </a:ext>
            </a:extLst>
          </p:cNvPr>
          <p:cNvCxnSpPr>
            <a:cxnSpLocks/>
          </p:cNvCxnSpPr>
          <p:nvPr/>
        </p:nvCxnSpPr>
        <p:spPr>
          <a:xfrm flipV="1">
            <a:off x="2174087" y="3244433"/>
            <a:ext cx="0" cy="898534"/>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2D8F865-B780-AB56-E540-832633BF7227}"/>
              </a:ext>
            </a:extLst>
          </p:cNvPr>
          <p:cNvCxnSpPr>
            <a:cxnSpLocks/>
          </p:cNvCxnSpPr>
          <p:nvPr/>
        </p:nvCxnSpPr>
        <p:spPr>
          <a:xfrm flipV="1">
            <a:off x="4568330" y="3244433"/>
            <a:ext cx="0" cy="898534"/>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E61510B-31CF-F4DB-556F-621A46C58E5D}"/>
              </a:ext>
            </a:extLst>
          </p:cNvPr>
          <p:cNvCxnSpPr>
            <a:cxnSpLocks/>
          </p:cNvCxnSpPr>
          <p:nvPr/>
        </p:nvCxnSpPr>
        <p:spPr>
          <a:xfrm>
            <a:off x="2174087" y="3237653"/>
            <a:ext cx="2394242"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806772-82D5-12F2-753B-3B0FCBC93EDA}"/>
              </a:ext>
            </a:extLst>
          </p:cNvPr>
          <p:cNvCxnSpPr>
            <a:cxnSpLocks/>
          </p:cNvCxnSpPr>
          <p:nvPr/>
        </p:nvCxnSpPr>
        <p:spPr>
          <a:xfrm>
            <a:off x="878851" y="4890821"/>
            <a:ext cx="4554066" cy="0"/>
          </a:xfrm>
          <a:prstGeom prst="line">
            <a:avLst/>
          </a:prstGeom>
          <a:ln w="63500" cap="sq">
            <a:solidFill>
              <a:srgbClr val="0C2320">
                <a:alpha val="64913"/>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2B0981-DF21-186E-3C95-08DD3760B5CE}"/>
              </a:ext>
            </a:extLst>
          </p:cNvPr>
          <p:cNvCxnSpPr>
            <a:cxnSpLocks/>
          </p:cNvCxnSpPr>
          <p:nvPr/>
        </p:nvCxnSpPr>
        <p:spPr>
          <a:xfrm flipV="1">
            <a:off x="9663072" y="4358767"/>
            <a:ext cx="0" cy="1017853"/>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BE94156-7146-A605-4F78-2AC2B7AC8978}"/>
              </a:ext>
            </a:extLst>
          </p:cNvPr>
          <p:cNvCxnSpPr>
            <a:cxnSpLocks/>
          </p:cNvCxnSpPr>
          <p:nvPr/>
        </p:nvCxnSpPr>
        <p:spPr>
          <a:xfrm flipV="1">
            <a:off x="10461153" y="4358767"/>
            <a:ext cx="0" cy="1017853"/>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81516FA-9058-AFFE-3E68-92B66C373A42}"/>
              </a:ext>
            </a:extLst>
          </p:cNvPr>
          <p:cNvCxnSpPr>
            <a:cxnSpLocks/>
          </p:cNvCxnSpPr>
          <p:nvPr/>
        </p:nvCxnSpPr>
        <p:spPr>
          <a:xfrm flipV="1">
            <a:off x="11259234" y="4358767"/>
            <a:ext cx="0" cy="1017853"/>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A8B9A75-69C6-E2AD-E8F0-0407F40A219A}"/>
              </a:ext>
            </a:extLst>
          </p:cNvPr>
          <p:cNvCxnSpPr>
            <a:cxnSpLocks/>
          </p:cNvCxnSpPr>
          <p:nvPr/>
        </p:nvCxnSpPr>
        <p:spPr>
          <a:xfrm>
            <a:off x="9663072" y="4358767"/>
            <a:ext cx="1596162"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2E99527-6A8E-BAFB-C2E6-BB10E0463606}"/>
              </a:ext>
            </a:extLst>
          </p:cNvPr>
          <p:cNvCxnSpPr>
            <a:cxnSpLocks/>
          </p:cNvCxnSpPr>
          <p:nvPr/>
        </p:nvCxnSpPr>
        <p:spPr>
          <a:xfrm flipV="1">
            <a:off x="7272120" y="4358767"/>
            <a:ext cx="0" cy="1017853"/>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8A9D76-DDD0-434A-99F1-B5C8DCE5701D}"/>
              </a:ext>
            </a:extLst>
          </p:cNvPr>
          <p:cNvCxnSpPr>
            <a:cxnSpLocks/>
          </p:cNvCxnSpPr>
          <p:nvPr/>
        </p:nvCxnSpPr>
        <p:spPr>
          <a:xfrm flipV="1">
            <a:off x="8070201" y="4358767"/>
            <a:ext cx="0" cy="1017853"/>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AA4477A-F44A-266A-4049-ED15207F8557}"/>
              </a:ext>
            </a:extLst>
          </p:cNvPr>
          <p:cNvCxnSpPr>
            <a:cxnSpLocks/>
          </p:cNvCxnSpPr>
          <p:nvPr/>
        </p:nvCxnSpPr>
        <p:spPr>
          <a:xfrm flipV="1">
            <a:off x="8868282" y="4358767"/>
            <a:ext cx="0" cy="1017853"/>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E14B853-2580-FAEE-A551-55E6F32FADC9}"/>
              </a:ext>
            </a:extLst>
          </p:cNvPr>
          <p:cNvCxnSpPr>
            <a:cxnSpLocks/>
          </p:cNvCxnSpPr>
          <p:nvPr/>
        </p:nvCxnSpPr>
        <p:spPr>
          <a:xfrm>
            <a:off x="7272120" y="4358767"/>
            <a:ext cx="1596162"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C28A23F3-F5BB-DA29-86D1-C4DBF98DEC60}"/>
              </a:ext>
            </a:extLst>
          </p:cNvPr>
          <p:cNvSpPr/>
          <p:nvPr/>
        </p:nvSpPr>
        <p:spPr>
          <a:xfrm>
            <a:off x="7172360" y="5296634"/>
            <a:ext cx="199520" cy="19952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9B2209A-4A37-D7A5-140E-CBB9A03FE4CB}"/>
              </a:ext>
            </a:extLst>
          </p:cNvPr>
          <p:cNvSpPr/>
          <p:nvPr/>
        </p:nvSpPr>
        <p:spPr>
          <a:xfrm>
            <a:off x="7970441" y="5294872"/>
            <a:ext cx="199520" cy="19952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4853831-CAF5-7F3F-5E43-F628DCE24646}"/>
              </a:ext>
            </a:extLst>
          </p:cNvPr>
          <p:cNvSpPr/>
          <p:nvPr/>
        </p:nvSpPr>
        <p:spPr>
          <a:xfrm>
            <a:off x="8768522" y="5294872"/>
            <a:ext cx="199520" cy="19952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F5995CC-F509-1D72-45A3-CBB684D2228D}"/>
              </a:ext>
            </a:extLst>
          </p:cNvPr>
          <p:cNvSpPr/>
          <p:nvPr/>
        </p:nvSpPr>
        <p:spPr>
          <a:xfrm>
            <a:off x="9564957" y="5296634"/>
            <a:ext cx="199520" cy="19952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ED145B5E-8D55-A384-F03F-1D20D61DD5EB}"/>
              </a:ext>
            </a:extLst>
          </p:cNvPr>
          <p:cNvSpPr/>
          <p:nvPr/>
        </p:nvSpPr>
        <p:spPr>
          <a:xfrm>
            <a:off x="10363038" y="5294872"/>
            <a:ext cx="199520" cy="19952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2C4BEA6-77F2-075E-36B3-307450C80ADD}"/>
              </a:ext>
            </a:extLst>
          </p:cNvPr>
          <p:cNvSpPr/>
          <p:nvPr/>
        </p:nvSpPr>
        <p:spPr>
          <a:xfrm>
            <a:off x="11161119" y="5294872"/>
            <a:ext cx="199520" cy="19952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66DD66D3-A5FE-2B72-034A-345257C8186D}"/>
              </a:ext>
            </a:extLst>
          </p:cNvPr>
          <p:cNvCxnSpPr>
            <a:cxnSpLocks/>
          </p:cNvCxnSpPr>
          <p:nvPr/>
        </p:nvCxnSpPr>
        <p:spPr>
          <a:xfrm flipV="1">
            <a:off x="8070201" y="3230739"/>
            <a:ext cx="0" cy="1128028"/>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F27FC3D-556B-0D69-23F5-00AC1788B393}"/>
              </a:ext>
            </a:extLst>
          </p:cNvPr>
          <p:cNvCxnSpPr>
            <a:cxnSpLocks/>
          </p:cNvCxnSpPr>
          <p:nvPr/>
        </p:nvCxnSpPr>
        <p:spPr>
          <a:xfrm flipV="1">
            <a:off x="10461153" y="3237653"/>
            <a:ext cx="0" cy="1128028"/>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A63BEEF-E860-05AC-41A1-EADD867359E8}"/>
              </a:ext>
            </a:extLst>
          </p:cNvPr>
          <p:cNvCxnSpPr>
            <a:cxnSpLocks/>
          </p:cNvCxnSpPr>
          <p:nvPr/>
        </p:nvCxnSpPr>
        <p:spPr>
          <a:xfrm>
            <a:off x="8070201" y="3223959"/>
            <a:ext cx="2390952"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8B922DB-FEBD-014F-04E7-92FAFC9FDFE8}"/>
              </a:ext>
            </a:extLst>
          </p:cNvPr>
          <p:cNvCxnSpPr>
            <a:cxnSpLocks/>
          </p:cNvCxnSpPr>
          <p:nvPr/>
        </p:nvCxnSpPr>
        <p:spPr>
          <a:xfrm>
            <a:off x="878851" y="3893220"/>
            <a:ext cx="4554066" cy="0"/>
          </a:xfrm>
          <a:prstGeom prst="line">
            <a:avLst/>
          </a:prstGeom>
          <a:ln w="63500" cap="sq">
            <a:solidFill>
              <a:srgbClr val="0C2320">
                <a:alpha val="64913"/>
              </a:srgbClr>
            </a:solidFill>
            <a:prstDash val="sysDot"/>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5F693FA4-C9E6-76D5-39B9-53180B56CFAD}"/>
              </a:ext>
            </a:extLst>
          </p:cNvPr>
          <p:cNvSpPr/>
          <p:nvPr/>
        </p:nvSpPr>
        <p:spPr>
          <a:xfrm>
            <a:off x="1474657" y="4487648"/>
            <a:ext cx="199520" cy="19952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3" name="Oval 122">
            <a:extLst>
              <a:ext uri="{FF2B5EF4-FFF2-40B4-BE49-F238E27FC236}">
                <a16:creationId xmlns:a16="http://schemas.microsoft.com/office/drawing/2014/main" id="{9622A08C-E4AB-5062-2CD4-343D20CE922F}"/>
              </a:ext>
            </a:extLst>
          </p:cNvPr>
          <p:cNvSpPr/>
          <p:nvPr/>
        </p:nvSpPr>
        <p:spPr>
          <a:xfrm>
            <a:off x="2075972" y="4104130"/>
            <a:ext cx="199520" cy="19952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4" name="Oval 123">
            <a:extLst>
              <a:ext uri="{FF2B5EF4-FFF2-40B4-BE49-F238E27FC236}">
                <a16:creationId xmlns:a16="http://schemas.microsoft.com/office/drawing/2014/main" id="{36D99AE3-2157-AA9B-D090-7133998BBC7B}"/>
              </a:ext>
            </a:extLst>
          </p:cNvPr>
          <p:cNvSpPr/>
          <p:nvPr/>
        </p:nvSpPr>
        <p:spPr>
          <a:xfrm>
            <a:off x="3236835" y="3124199"/>
            <a:ext cx="199520" cy="19952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5" name="Oval 124">
            <a:extLst>
              <a:ext uri="{FF2B5EF4-FFF2-40B4-BE49-F238E27FC236}">
                <a16:creationId xmlns:a16="http://schemas.microsoft.com/office/drawing/2014/main" id="{E2A74210-2800-EAF1-CBEB-7B644C5E03FB}"/>
              </a:ext>
            </a:extLst>
          </p:cNvPr>
          <p:cNvSpPr/>
          <p:nvPr/>
        </p:nvSpPr>
        <p:spPr>
          <a:xfrm>
            <a:off x="4466924" y="4100821"/>
            <a:ext cx="199520" cy="19952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6" name="Oval 125">
            <a:extLst>
              <a:ext uri="{FF2B5EF4-FFF2-40B4-BE49-F238E27FC236}">
                <a16:creationId xmlns:a16="http://schemas.microsoft.com/office/drawing/2014/main" id="{B0ECF63A-1879-C598-974D-C562B494BFCA}"/>
              </a:ext>
            </a:extLst>
          </p:cNvPr>
          <p:cNvSpPr/>
          <p:nvPr/>
        </p:nvSpPr>
        <p:spPr>
          <a:xfrm>
            <a:off x="3868364" y="4480907"/>
            <a:ext cx="199520" cy="19952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9" name="Oval 138">
            <a:extLst>
              <a:ext uri="{FF2B5EF4-FFF2-40B4-BE49-F238E27FC236}">
                <a16:creationId xmlns:a16="http://schemas.microsoft.com/office/drawing/2014/main" id="{358763D2-1E90-6876-D357-43D32477015F}"/>
              </a:ext>
            </a:extLst>
          </p:cNvPr>
          <p:cNvSpPr/>
          <p:nvPr/>
        </p:nvSpPr>
        <p:spPr>
          <a:xfrm>
            <a:off x="7967150" y="4277019"/>
            <a:ext cx="199520" cy="19952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0" name="Oval 139">
            <a:extLst>
              <a:ext uri="{FF2B5EF4-FFF2-40B4-BE49-F238E27FC236}">
                <a16:creationId xmlns:a16="http://schemas.microsoft.com/office/drawing/2014/main" id="{8B98304B-F200-52EA-4FCA-CD9D0998E360}"/>
              </a:ext>
            </a:extLst>
          </p:cNvPr>
          <p:cNvSpPr/>
          <p:nvPr/>
        </p:nvSpPr>
        <p:spPr>
          <a:xfrm>
            <a:off x="10363038" y="4277019"/>
            <a:ext cx="199520" cy="19952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1" name="Oval 140">
            <a:extLst>
              <a:ext uri="{FF2B5EF4-FFF2-40B4-BE49-F238E27FC236}">
                <a16:creationId xmlns:a16="http://schemas.microsoft.com/office/drawing/2014/main" id="{EA00757A-295C-E08E-229C-EB732EFF04F8}"/>
              </a:ext>
            </a:extLst>
          </p:cNvPr>
          <p:cNvSpPr/>
          <p:nvPr/>
        </p:nvSpPr>
        <p:spPr>
          <a:xfrm>
            <a:off x="9165917" y="3124199"/>
            <a:ext cx="199520" cy="199520"/>
          </a:xfrm>
          <a:prstGeom prst="ellipse">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42" name="Straight Arrow Connector 141">
            <a:extLst>
              <a:ext uri="{FF2B5EF4-FFF2-40B4-BE49-F238E27FC236}">
                <a16:creationId xmlns:a16="http://schemas.microsoft.com/office/drawing/2014/main" id="{90FD2F66-5E1B-26B2-50B7-C2A60ED91008}"/>
              </a:ext>
            </a:extLst>
          </p:cNvPr>
          <p:cNvCxnSpPr>
            <a:cxnSpLocks/>
          </p:cNvCxnSpPr>
          <p:nvPr/>
        </p:nvCxnSpPr>
        <p:spPr>
          <a:xfrm flipV="1">
            <a:off x="685800" y="4487648"/>
            <a:ext cx="0" cy="429746"/>
          </a:xfrm>
          <a:prstGeom prst="straightConnector1">
            <a:avLst/>
          </a:prstGeom>
          <a:ln w="63500">
            <a:solidFill>
              <a:srgbClr val="0C2320">
                <a:alpha val="6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B97002ED-8831-5FBA-2963-7EAF4958B87B}"/>
              </a:ext>
            </a:extLst>
          </p:cNvPr>
          <p:cNvCxnSpPr>
            <a:cxnSpLocks/>
          </p:cNvCxnSpPr>
          <p:nvPr/>
        </p:nvCxnSpPr>
        <p:spPr>
          <a:xfrm>
            <a:off x="685800" y="3871049"/>
            <a:ext cx="0" cy="429292"/>
          </a:xfrm>
          <a:prstGeom prst="straightConnector1">
            <a:avLst/>
          </a:prstGeom>
          <a:ln w="63500">
            <a:solidFill>
              <a:srgbClr val="0C2320">
                <a:alpha val="6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9B1E608-9F22-044E-6C45-E71612E8E58A}"/>
              </a:ext>
            </a:extLst>
          </p:cNvPr>
          <p:cNvCxnSpPr/>
          <p:nvPr/>
        </p:nvCxnSpPr>
        <p:spPr>
          <a:xfrm>
            <a:off x="5817272" y="4277019"/>
            <a:ext cx="964528" cy="0"/>
          </a:xfrm>
          <a:prstGeom prst="straightConnector1">
            <a:avLst/>
          </a:prstGeom>
          <a:ln w="127000">
            <a:solidFill>
              <a:srgbClr val="0C23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13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6257-91FA-3DC5-1ECD-C673648191C7}"/>
              </a:ext>
            </a:extLst>
          </p:cNvPr>
          <p:cNvSpPr>
            <a:spLocks noGrp="1"/>
          </p:cNvSpPr>
          <p:nvPr>
            <p:ph type="title"/>
          </p:nvPr>
        </p:nvSpPr>
        <p:spPr/>
        <p:txBody>
          <a:bodyPr/>
          <a:lstStyle/>
          <a:p>
            <a:r>
              <a:rPr lang="en-US" dirty="0">
                <a:latin typeface="Georgia" panose="02040502050405020303" pitchFamily="18" charset="0"/>
              </a:rPr>
              <a:t>Simplifications to speed up search</a:t>
            </a:r>
          </a:p>
        </p:txBody>
      </p:sp>
      <p:sp>
        <p:nvSpPr>
          <p:cNvPr id="3" name="Content Placeholder 2">
            <a:extLst>
              <a:ext uri="{FF2B5EF4-FFF2-40B4-BE49-F238E27FC236}">
                <a16:creationId xmlns:a16="http://schemas.microsoft.com/office/drawing/2014/main" id="{7CC34BE6-25E4-3A75-C2BF-9A9007867BFD}"/>
              </a:ext>
            </a:extLst>
          </p:cNvPr>
          <p:cNvSpPr>
            <a:spLocks noGrp="1"/>
          </p:cNvSpPr>
          <p:nvPr>
            <p:ph idx="1"/>
          </p:nvPr>
        </p:nvSpPr>
        <p:spPr/>
        <p:txBody>
          <a:bodyPr/>
          <a:lstStyle/>
          <a:p>
            <a:pPr marL="0" indent="0">
              <a:buNone/>
            </a:pPr>
            <a:r>
              <a:rPr lang="en-US" dirty="0">
                <a:latin typeface="Georgia" panose="02040502050405020303" pitchFamily="18" charset="0"/>
              </a:rPr>
              <a:t>- Working only with symmetrical migration</a:t>
            </a:r>
          </a:p>
          <a:p>
            <a:pPr marL="0" indent="0">
              <a:buNone/>
            </a:pPr>
            <a:r>
              <a:rPr lang="en-US" dirty="0">
                <a:latin typeface="Georgia" panose="02040502050405020303" pitchFamily="18" charset="0"/>
              </a:rPr>
              <a:t>- Grouping demes and transitions into “types”</a:t>
            </a:r>
          </a:p>
        </p:txBody>
      </p:sp>
      <p:grpSp>
        <p:nvGrpSpPr>
          <p:cNvPr id="47" name="Group 46">
            <a:extLst>
              <a:ext uri="{FF2B5EF4-FFF2-40B4-BE49-F238E27FC236}">
                <a16:creationId xmlns:a16="http://schemas.microsoft.com/office/drawing/2014/main" id="{ADFE0BDE-BE82-8698-BA3F-E855B94CB852}"/>
              </a:ext>
            </a:extLst>
          </p:cNvPr>
          <p:cNvGrpSpPr/>
          <p:nvPr/>
        </p:nvGrpSpPr>
        <p:grpSpPr>
          <a:xfrm>
            <a:off x="5883080" y="4166738"/>
            <a:ext cx="1079648" cy="1232850"/>
            <a:chOff x="5788084" y="4001294"/>
            <a:chExt cx="1769118" cy="2020156"/>
          </a:xfrm>
        </p:grpSpPr>
        <p:sp>
          <p:nvSpPr>
            <p:cNvPr id="4" name="Hexagon 3">
              <a:extLst>
                <a:ext uri="{FF2B5EF4-FFF2-40B4-BE49-F238E27FC236}">
                  <a16:creationId xmlns:a16="http://schemas.microsoft.com/office/drawing/2014/main" id="{79C7B4A7-9134-549D-D5B2-0311A2AC997E}"/>
                </a:ext>
              </a:extLst>
            </p:cNvPr>
            <p:cNvSpPr/>
            <p:nvPr/>
          </p:nvSpPr>
          <p:spPr>
            <a:xfrm>
              <a:off x="5788084" y="4001294"/>
              <a:ext cx="699202" cy="602760"/>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Hexagon 4">
              <a:extLst>
                <a:ext uri="{FF2B5EF4-FFF2-40B4-BE49-F238E27FC236}">
                  <a16:creationId xmlns:a16="http://schemas.microsoft.com/office/drawing/2014/main" id="{2A1CE114-FA1C-2464-91AE-1D9634149F71}"/>
                </a:ext>
              </a:extLst>
            </p:cNvPr>
            <p:cNvSpPr/>
            <p:nvPr/>
          </p:nvSpPr>
          <p:spPr>
            <a:xfrm>
              <a:off x="6858000" y="4001294"/>
              <a:ext cx="699202" cy="602760"/>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E8C68DD2-9AAC-582A-E8AE-0F4047E36F2D}"/>
                </a:ext>
              </a:extLst>
            </p:cNvPr>
            <p:cNvSpPr/>
            <p:nvPr/>
          </p:nvSpPr>
          <p:spPr>
            <a:xfrm>
              <a:off x="5788084" y="4706673"/>
              <a:ext cx="699202" cy="602760"/>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8339668A-B0D1-DEA8-FC91-EF9269587878}"/>
                </a:ext>
              </a:extLst>
            </p:cNvPr>
            <p:cNvSpPr/>
            <p:nvPr/>
          </p:nvSpPr>
          <p:spPr>
            <a:xfrm>
              <a:off x="6858000" y="4706673"/>
              <a:ext cx="699202" cy="602760"/>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E8FDC4B2-3CEA-68B0-2E42-BFC73002516C}"/>
                </a:ext>
              </a:extLst>
            </p:cNvPr>
            <p:cNvSpPr/>
            <p:nvPr/>
          </p:nvSpPr>
          <p:spPr>
            <a:xfrm>
              <a:off x="5788084" y="5418690"/>
              <a:ext cx="699202" cy="602760"/>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0771B0A6-5C29-1BBA-7743-7DA08D5E2CA4}"/>
                </a:ext>
              </a:extLst>
            </p:cNvPr>
            <p:cNvSpPr/>
            <p:nvPr/>
          </p:nvSpPr>
          <p:spPr>
            <a:xfrm>
              <a:off x="6858000" y="5418690"/>
              <a:ext cx="699202" cy="602760"/>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a:extLst>
                <a:ext uri="{FF2B5EF4-FFF2-40B4-BE49-F238E27FC236}">
                  <a16:creationId xmlns:a16="http://schemas.microsoft.com/office/drawing/2014/main" id="{167ED528-F2E8-299A-0FEB-0BB82110CD5F}"/>
                </a:ext>
              </a:extLst>
            </p:cNvPr>
            <p:cNvSpPr/>
            <p:nvPr/>
          </p:nvSpPr>
          <p:spPr>
            <a:xfrm>
              <a:off x="6547672" y="4214621"/>
              <a:ext cx="263561" cy="182493"/>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a:extLst>
                <a:ext uri="{FF2B5EF4-FFF2-40B4-BE49-F238E27FC236}">
                  <a16:creationId xmlns:a16="http://schemas.microsoft.com/office/drawing/2014/main" id="{167B457B-D002-A3CD-63E9-53FFC8121F73}"/>
                </a:ext>
              </a:extLst>
            </p:cNvPr>
            <p:cNvSpPr/>
            <p:nvPr/>
          </p:nvSpPr>
          <p:spPr>
            <a:xfrm>
              <a:off x="6547671" y="4916806"/>
              <a:ext cx="263561" cy="182493"/>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C8C2F521-8F08-31C8-A3C4-A0EA6F535D41}"/>
                </a:ext>
              </a:extLst>
            </p:cNvPr>
            <p:cNvSpPr/>
            <p:nvPr/>
          </p:nvSpPr>
          <p:spPr>
            <a:xfrm>
              <a:off x="6551121" y="5644155"/>
              <a:ext cx="263561" cy="182493"/>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Hexagon 15">
            <a:extLst>
              <a:ext uri="{FF2B5EF4-FFF2-40B4-BE49-F238E27FC236}">
                <a16:creationId xmlns:a16="http://schemas.microsoft.com/office/drawing/2014/main" id="{CCF8D741-7051-9A99-AA51-F79385E68865}"/>
              </a:ext>
            </a:extLst>
          </p:cNvPr>
          <p:cNvSpPr/>
          <p:nvPr/>
        </p:nvSpPr>
        <p:spPr>
          <a:xfrm>
            <a:off x="5009699" y="4190546"/>
            <a:ext cx="565698" cy="487671"/>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D9843A7A-9984-D308-4999-72819C1D4B9D}"/>
              </a:ext>
            </a:extLst>
          </p:cNvPr>
          <p:cNvSpPr/>
          <p:nvPr/>
        </p:nvSpPr>
        <p:spPr>
          <a:xfrm>
            <a:off x="5009699" y="4865891"/>
            <a:ext cx="565698" cy="487671"/>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55C8867D-E465-16BE-534F-6F51EF715EB4}"/>
              </a:ext>
            </a:extLst>
          </p:cNvPr>
          <p:cNvSpPr/>
          <p:nvPr/>
        </p:nvSpPr>
        <p:spPr>
          <a:xfrm>
            <a:off x="1555889" y="4508206"/>
            <a:ext cx="565698" cy="487671"/>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34A27EB-3AC5-A011-A0A3-B2F5219BF2E8}"/>
              </a:ext>
            </a:extLst>
          </p:cNvPr>
          <p:cNvSpPr txBox="1"/>
          <p:nvPr/>
        </p:nvSpPr>
        <p:spPr>
          <a:xfrm>
            <a:off x="2108786" y="4508206"/>
            <a:ext cx="240191" cy="423318"/>
          </a:xfrm>
          <a:prstGeom prst="rect">
            <a:avLst/>
          </a:prstGeom>
          <a:noFill/>
        </p:spPr>
        <p:txBody>
          <a:bodyPr wrap="none" rtlCol="0">
            <a:spAutoFit/>
          </a:bodyPr>
          <a:lstStyle/>
          <a:p>
            <a:pPr algn="ctr"/>
            <a:r>
              <a:rPr lang="en-US" sz="2800" dirty="0">
                <a:solidFill>
                  <a:srgbClr val="0C2320"/>
                </a:solidFill>
                <a:latin typeface="Georgia" panose="02040502050405020303" pitchFamily="18" charset="0"/>
              </a:rPr>
              <a:t>:</a:t>
            </a:r>
          </a:p>
        </p:txBody>
      </p:sp>
      <p:sp>
        <p:nvSpPr>
          <p:cNvPr id="23" name="TextBox 22">
            <a:extLst>
              <a:ext uri="{FF2B5EF4-FFF2-40B4-BE49-F238E27FC236}">
                <a16:creationId xmlns:a16="http://schemas.microsoft.com/office/drawing/2014/main" id="{4AC25B9E-941C-03A4-B112-4AA573132AA1}"/>
              </a:ext>
            </a:extLst>
          </p:cNvPr>
          <p:cNvSpPr txBox="1"/>
          <p:nvPr/>
        </p:nvSpPr>
        <p:spPr>
          <a:xfrm>
            <a:off x="5591800" y="4504657"/>
            <a:ext cx="240191" cy="423318"/>
          </a:xfrm>
          <a:prstGeom prst="rect">
            <a:avLst/>
          </a:prstGeom>
          <a:noFill/>
        </p:spPr>
        <p:txBody>
          <a:bodyPr wrap="none" rtlCol="0">
            <a:spAutoFit/>
          </a:bodyPr>
          <a:lstStyle/>
          <a:p>
            <a:pPr algn="ctr"/>
            <a:r>
              <a:rPr lang="en-US" sz="2800" dirty="0">
                <a:solidFill>
                  <a:srgbClr val="0C2320"/>
                </a:solidFill>
                <a:latin typeface="Georgia" panose="02040502050405020303" pitchFamily="18" charset="0"/>
              </a:rPr>
              <a:t>:</a:t>
            </a:r>
          </a:p>
        </p:txBody>
      </p:sp>
      <p:sp>
        <p:nvSpPr>
          <p:cNvPr id="33" name="Hexagon 32">
            <a:extLst>
              <a:ext uri="{FF2B5EF4-FFF2-40B4-BE49-F238E27FC236}">
                <a16:creationId xmlns:a16="http://schemas.microsoft.com/office/drawing/2014/main" id="{0DF7D83D-F832-5BBB-C7F9-B8B47EF918A0}"/>
              </a:ext>
            </a:extLst>
          </p:cNvPr>
          <p:cNvSpPr/>
          <p:nvPr/>
        </p:nvSpPr>
        <p:spPr>
          <a:xfrm>
            <a:off x="8579321" y="3962400"/>
            <a:ext cx="565698" cy="487671"/>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9B48F45F-6A06-5A28-EE68-3AF52469C5AC}"/>
              </a:ext>
            </a:extLst>
          </p:cNvPr>
          <p:cNvSpPr/>
          <p:nvPr/>
        </p:nvSpPr>
        <p:spPr>
          <a:xfrm>
            <a:off x="8579321" y="4515075"/>
            <a:ext cx="565698" cy="487671"/>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DC1CC01-73DB-0FFF-E81D-5FC50C8F060A}"/>
              </a:ext>
            </a:extLst>
          </p:cNvPr>
          <p:cNvSpPr txBox="1"/>
          <p:nvPr/>
        </p:nvSpPr>
        <p:spPr>
          <a:xfrm>
            <a:off x="9207070" y="4504657"/>
            <a:ext cx="240191" cy="423318"/>
          </a:xfrm>
          <a:prstGeom prst="rect">
            <a:avLst/>
          </a:prstGeom>
          <a:noFill/>
        </p:spPr>
        <p:txBody>
          <a:bodyPr wrap="none" rtlCol="0">
            <a:spAutoFit/>
          </a:bodyPr>
          <a:lstStyle/>
          <a:p>
            <a:pPr algn="ctr"/>
            <a:r>
              <a:rPr lang="en-US" sz="2800" dirty="0">
                <a:solidFill>
                  <a:srgbClr val="0C2320"/>
                </a:solidFill>
                <a:latin typeface="Georgia" panose="02040502050405020303" pitchFamily="18" charset="0"/>
              </a:rPr>
              <a:t>:</a:t>
            </a:r>
          </a:p>
        </p:txBody>
      </p:sp>
      <p:sp>
        <p:nvSpPr>
          <p:cNvPr id="36" name="Hexagon 35">
            <a:extLst>
              <a:ext uri="{FF2B5EF4-FFF2-40B4-BE49-F238E27FC236}">
                <a16:creationId xmlns:a16="http://schemas.microsoft.com/office/drawing/2014/main" id="{8D1669C2-8727-C425-0515-273979614EAE}"/>
              </a:ext>
            </a:extLst>
          </p:cNvPr>
          <p:cNvSpPr/>
          <p:nvPr/>
        </p:nvSpPr>
        <p:spPr>
          <a:xfrm>
            <a:off x="8579321" y="5084273"/>
            <a:ext cx="565698" cy="487671"/>
          </a:xfrm>
          <a:prstGeom prst="hexagon">
            <a:avLst/>
          </a:prstGeom>
          <a:solidFill>
            <a:srgbClr val="989C9A"/>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F571395D-0E91-A3E8-C961-892D96D12FF0}"/>
              </a:ext>
            </a:extLst>
          </p:cNvPr>
          <p:cNvGrpSpPr/>
          <p:nvPr/>
        </p:nvGrpSpPr>
        <p:grpSpPr>
          <a:xfrm>
            <a:off x="9444950" y="3474488"/>
            <a:ext cx="1089635" cy="2530886"/>
            <a:chOff x="9485987" y="2686117"/>
            <a:chExt cx="1785208" cy="4146489"/>
          </a:xfrm>
        </p:grpSpPr>
        <p:sp>
          <p:nvSpPr>
            <p:cNvPr id="24" name="Hexagon 23">
              <a:extLst>
                <a:ext uri="{FF2B5EF4-FFF2-40B4-BE49-F238E27FC236}">
                  <a16:creationId xmlns:a16="http://schemas.microsoft.com/office/drawing/2014/main" id="{7FD7DD61-B364-3DC7-6E00-C81C15348B0F}"/>
                </a:ext>
              </a:extLst>
            </p:cNvPr>
            <p:cNvSpPr/>
            <p:nvPr/>
          </p:nvSpPr>
          <p:spPr>
            <a:xfrm>
              <a:off x="9485987" y="2686117"/>
              <a:ext cx="699202" cy="602760"/>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6966DC62-9667-63F1-3FCC-11B78DE1C03D}"/>
                </a:ext>
              </a:extLst>
            </p:cNvPr>
            <p:cNvSpPr/>
            <p:nvPr/>
          </p:nvSpPr>
          <p:spPr>
            <a:xfrm>
              <a:off x="10555903" y="2686117"/>
              <a:ext cx="699202" cy="602760"/>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0A858EC3-5545-99CD-49F5-10966B3E8A2C}"/>
                </a:ext>
              </a:extLst>
            </p:cNvPr>
            <p:cNvSpPr/>
            <p:nvPr/>
          </p:nvSpPr>
          <p:spPr>
            <a:xfrm>
              <a:off x="9485987" y="3391496"/>
              <a:ext cx="699202" cy="602760"/>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F4A27C10-5456-A394-2A58-165B8ABEFEE3}"/>
                </a:ext>
              </a:extLst>
            </p:cNvPr>
            <p:cNvSpPr/>
            <p:nvPr/>
          </p:nvSpPr>
          <p:spPr>
            <a:xfrm>
              <a:off x="10555903" y="3391496"/>
              <a:ext cx="699202" cy="602760"/>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990B79D2-E469-F667-4CCF-15CD8A38E6AF}"/>
                </a:ext>
              </a:extLst>
            </p:cNvPr>
            <p:cNvSpPr/>
            <p:nvPr/>
          </p:nvSpPr>
          <p:spPr>
            <a:xfrm>
              <a:off x="9498687" y="4810671"/>
              <a:ext cx="699202" cy="602760"/>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A18C84A8-7210-A4D2-8E54-265D4F4897DF}"/>
                </a:ext>
              </a:extLst>
            </p:cNvPr>
            <p:cNvSpPr/>
            <p:nvPr/>
          </p:nvSpPr>
          <p:spPr>
            <a:xfrm>
              <a:off x="10568603" y="4810671"/>
              <a:ext cx="699202" cy="602760"/>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Right Arrow 29">
              <a:extLst>
                <a:ext uri="{FF2B5EF4-FFF2-40B4-BE49-F238E27FC236}">
                  <a16:creationId xmlns:a16="http://schemas.microsoft.com/office/drawing/2014/main" id="{9B47714B-776D-D7C3-2412-D5A26CD2C3C1}"/>
                </a:ext>
              </a:extLst>
            </p:cNvPr>
            <p:cNvSpPr/>
            <p:nvPr/>
          </p:nvSpPr>
          <p:spPr>
            <a:xfrm>
              <a:off x="10245575" y="2899444"/>
              <a:ext cx="263561" cy="182493"/>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Right Arrow 30">
              <a:extLst>
                <a:ext uri="{FF2B5EF4-FFF2-40B4-BE49-F238E27FC236}">
                  <a16:creationId xmlns:a16="http://schemas.microsoft.com/office/drawing/2014/main" id="{A2F0C895-2794-7BFF-836B-ECD725FB8D92}"/>
                </a:ext>
              </a:extLst>
            </p:cNvPr>
            <p:cNvSpPr/>
            <p:nvPr/>
          </p:nvSpPr>
          <p:spPr>
            <a:xfrm>
              <a:off x="10245574" y="3601629"/>
              <a:ext cx="263561" cy="182493"/>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Right Arrow 31">
              <a:extLst>
                <a:ext uri="{FF2B5EF4-FFF2-40B4-BE49-F238E27FC236}">
                  <a16:creationId xmlns:a16="http://schemas.microsoft.com/office/drawing/2014/main" id="{9F153BAA-87A3-B377-409B-AC28526E69BC}"/>
                </a:ext>
              </a:extLst>
            </p:cNvPr>
            <p:cNvSpPr/>
            <p:nvPr/>
          </p:nvSpPr>
          <p:spPr>
            <a:xfrm>
              <a:off x="10261724" y="5036136"/>
              <a:ext cx="263561" cy="182493"/>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991C8B4E-4DDD-CB38-FAC9-350D73E9AF19}"/>
                </a:ext>
              </a:extLst>
            </p:cNvPr>
            <p:cNvSpPr/>
            <p:nvPr/>
          </p:nvSpPr>
          <p:spPr>
            <a:xfrm>
              <a:off x="9502077" y="4102647"/>
              <a:ext cx="699202" cy="602760"/>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CE81E5F4-57F1-77E8-A5BD-678A4218F4D5}"/>
                </a:ext>
              </a:extLst>
            </p:cNvPr>
            <p:cNvSpPr/>
            <p:nvPr/>
          </p:nvSpPr>
          <p:spPr>
            <a:xfrm>
              <a:off x="10571993" y="4102647"/>
              <a:ext cx="699202" cy="602760"/>
            </a:xfrm>
            <a:prstGeom prst="hexagon">
              <a:avLst/>
            </a:prstGeom>
            <a:solidFill>
              <a:srgbClr val="989C9A"/>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eft-Right Arrow 38">
              <a:extLst>
                <a:ext uri="{FF2B5EF4-FFF2-40B4-BE49-F238E27FC236}">
                  <a16:creationId xmlns:a16="http://schemas.microsoft.com/office/drawing/2014/main" id="{805F9A3B-5F94-2503-E42B-14C749A51172}"/>
                </a:ext>
              </a:extLst>
            </p:cNvPr>
            <p:cNvSpPr/>
            <p:nvPr/>
          </p:nvSpPr>
          <p:spPr>
            <a:xfrm>
              <a:off x="10261664" y="4312780"/>
              <a:ext cx="263561" cy="182493"/>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B5FF33F7-726E-3D6C-861D-731D8E96D4B7}"/>
                </a:ext>
              </a:extLst>
            </p:cNvPr>
            <p:cNvSpPr/>
            <p:nvPr/>
          </p:nvSpPr>
          <p:spPr>
            <a:xfrm>
              <a:off x="9498687" y="5523403"/>
              <a:ext cx="699202" cy="602760"/>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99AC270E-6CAD-3F1A-8CE3-B74AFE0BCBF3}"/>
                </a:ext>
              </a:extLst>
            </p:cNvPr>
            <p:cNvSpPr/>
            <p:nvPr/>
          </p:nvSpPr>
          <p:spPr>
            <a:xfrm>
              <a:off x="10568603" y="5523403"/>
              <a:ext cx="699202" cy="602760"/>
            </a:xfrm>
            <a:prstGeom prst="hexagon">
              <a:avLst/>
            </a:prstGeom>
            <a:solidFill>
              <a:srgbClr val="989C9A"/>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eft-Right Arrow 41">
              <a:extLst>
                <a:ext uri="{FF2B5EF4-FFF2-40B4-BE49-F238E27FC236}">
                  <a16:creationId xmlns:a16="http://schemas.microsoft.com/office/drawing/2014/main" id="{EB98A642-90D7-0124-F130-C564B70C3736}"/>
                </a:ext>
              </a:extLst>
            </p:cNvPr>
            <p:cNvSpPr/>
            <p:nvPr/>
          </p:nvSpPr>
          <p:spPr>
            <a:xfrm>
              <a:off x="10261724" y="5748868"/>
              <a:ext cx="263561" cy="182493"/>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D847288D-F5E9-EEA8-5690-9AB0FC32EFE3}"/>
                </a:ext>
              </a:extLst>
            </p:cNvPr>
            <p:cNvSpPr/>
            <p:nvPr/>
          </p:nvSpPr>
          <p:spPr>
            <a:xfrm>
              <a:off x="9498687" y="6229846"/>
              <a:ext cx="699202" cy="602760"/>
            </a:xfrm>
            <a:prstGeom prst="hexagon">
              <a:avLst/>
            </a:prstGeom>
            <a:solidFill>
              <a:srgbClr val="989C9A"/>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17922E57-85BC-F210-6E1C-15F8685E56CA}"/>
                </a:ext>
              </a:extLst>
            </p:cNvPr>
            <p:cNvSpPr/>
            <p:nvPr/>
          </p:nvSpPr>
          <p:spPr>
            <a:xfrm>
              <a:off x="10568603" y="6229846"/>
              <a:ext cx="699202" cy="602760"/>
            </a:xfrm>
            <a:prstGeom prst="hexagon">
              <a:avLst/>
            </a:prstGeom>
            <a:solidFill>
              <a:srgbClr val="989C9A"/>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Right Arrow 44">
              <a:extLst>
                <a:ext uri="{FF2B5EF4-FFF2-40B4-BE49-F238E27FC236}">
                  <a16:creationId xmlns:a16="http://schemas.microsoft.com/office/drawing/2014/main" id="{909E0975-43D6-6A47-385D-C1BC0E193E71}"/>
                </a:ext>
              </a:extLst>
            </p:cNvPr>
            <p:cNvSpPr/>
            <p:nvPr/>
          </p:nvSpPr>
          <p:spPr>
            <a:xfrm>
              <a:off x="10261724" y="6455311"/>
              <a:ext cx="263561" cy="182493"/>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Hexagon 47">
            <a:extLst>
              <a:ext uri="{FF2B5EF4-FFF2-40B4-BE49-F238E27FC236}">
                <a16:creationId xmlns:a16="http://schemas.microsoft.com/office/drawing/2014/main" id="{6CBF85FB-04E1-FAA9-F61C-6ADA8D5ABDC3}"/>
              </a:ext>
            </a:extLst>
          </p:cNvPr>
          <p:cNvSpPr/>
          <p:nvPr/>
        </p:nvSpPr>
        <p:spPr>
          <a:xfrm>
            <a:off x="2368293" y="4578739"/>
            <a:ext cx="426705" cy="367849"/>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Hexagon 48">
            <a:extLst>
              <a:ext uri="{FF2B5EF4-FFF2-40B4-BE49-F238E27FC236}">
                <a16:creationId xmlns:a16="http://schemas.microsoft.com/office/drawing/2014/main" id="{DB043D5A-B586-55D1-6DF4-1099629BADAD}"/>
              </a:ext>
            </a:extLst>
          </p:cNvPr>
          <p:cNvSpPr/>
          <p:nvPr/>
        </p:nvSpPr>
        <p:spPr>
          <a:xfrm>
            <a:off x="3021235" y="4578739"/>
            <a:ext cx="426705" cy="367849"/>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Left-Right Arrow 49">
            <a:extLst>
              <a:ext uri="{FF2B5EF4-FFF2-40B4-BE49-F238E27FC236}">
                <a16:creationId xmlns:a16="http://schemas.microsoft.com/office/drawing/2014/main" id="{243D2548-FF76-B4ED-098D-D3E39DE9CB49}"/>
              </a:ext>
            </a:extLst>
          </p:cNvPr>
          <p:cNvSpPr/>
          <p:nvPr/>
        </p:nvSpPr>
        <p:spPr>
          <a:xfrm>
            <a:off x="2831850" y="4708927"/>
            <a:ext cx="160845" cy="111371"/>
          </a:xfrm>
          <a:prstGeom prst="leftRightArrow">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A9024B5-268C-CEAB-D13B-10C277DD4A4C}"/>
              </a:ext>
            </a:extLst>
          </p:cNvPr>
          <p:cNvSpPr txBox="1"/>
          <p:nvPr/>
        </p:nvSpPr>
        <p:spPr>
          <a:xfrm>
            <a:off x="1639718" y="4005401"/>
            <a:ext cx="1516371" cy="298813"/>
          </a:xfrm>
          <a:prstGeom prst="rect">
            <a:avLst/>
          </a:prstGeom>
          <a:noFill/>
        </p:spPr>
        <p:txBody>
          <a:bodyPr wrap="none" rtlCol="0">
            <a:spAutoFit/>
          </a:bodyPr>
          <a:lstStyle/>
          <a:p>
            <a:r>
              <a:rPr lang="en-US" dirty="0">
                <a:latin typeface="Georgia" panose="02040502050405020303" pitchFamily="18" charset="0"/>
              </a:rPr>
              <a:t>One Deme Type</a:t>
            </a:r>
          </a:p>
        </p:txBody>
      </p:sp>
      <p:sp>
        <p:nvSpPr>
          <p:cNvPr id="52" name="TextBox 51">
            <a:extLst>
              <a:ext uri="{FF2B5EF4-FFF2-40B4-BE49-F238E27FC236}">
                <a16:creationId xmlns:a16="http://schemas.microsoft.com/office/drawing/2014/main" id="{6143FB2D-2968-D4FA-80BE-8E2E15967F78}"/>
              </a:ext>
            </a:extLst>
          </p:cNvPr>
          <p:cNvSpPr txBox="1"/>
          <p:nvPr/>
        </p:nvSpPr>
        <p:spPr>
          <a:xfrm>
            <a:off x="5049164" y="3658441"/>
            <a:ext cx="1565654" cy="298813"/>
          </a:xfrm>
          <a:prstGeom prst="rect">
            <a:avLst/>
          </a:prstGeom>
          <a:noFill/>
        </p:spPr>
        <p:txBody>
          <a:bodyPr wrap="none" rtlCol="0">
            <a:spAutoFit/>
          </a:bodyPr>
          <a:lstStyle/>
          <a:p>
            <a:r>
              <a:rPr lang="en-US" dirty="0">
                <a:latin typeface="Georgia" panose="02040502050405020303" pitchFamily="18" charset="0"/>
              </a:rPr>
              <a:t>Two Deme Types</a:t>
            </a:r>
          </a:p>
        </p:txBody>
      </p:sp>
      <p:sp>
        <p:nvSpPr>
          <p:cNvPr id="53" name="TextBox 52">
            <a:extLst>
              <a:ext uri="{FF2B5EF4-FFF2-40B4-BE49-F238E27FC236}">
                <a16:creationId xmlns:a16="http://schemas.microsoft.com/office/drawing/2014/main" id="{903CEE0A-0D45-28AC-54DA-D5B49B2E28AD}"/>
              </a:ext>
            </a:extLst>
          </p:cNvPr>
          <p:cNvSpPr txBox="1"/>
          <p:nvPr/>
        </p:nvSpPr>
        <p:spPr>
          <a:xfrm>
            <a:off x="8527267" y="2988679"/>
            <a:ext cx="1694051" cy="298813"/>
          </a:xfrm>
          <a:prstGeom prst="rect">
            <a:avLst/>
          </a:prstGeom>
          <a:noFill/>
        </p:spPr>
        <p:txBody>
          <a:bodyPr wrap="none" rtlCol="0">
            <a:spAutoFit/>
          </a:bodyPr>
          <a:lstStyle/>
          <a:p>
            <a:r>
              <a:rPr lang="en-US" dirty="0">
                <a:latin typeface="Georgia" panose="02040502050405020303" pitchFamily="18" charset="0"/>
              </a:rPr>
              <a:t>Three Deme Types</a:t>
            </a:r>
          </a:p>
        </p:txBody>
      </p:sp>
    </p:spTree>
    <p:extLst>
      <p:ext uri="{BB962C8B-B14F-4D97-AF65-F5344CB8AC3E}">
        <p14:creationId xmlns:p14="http://schemas.microsoft.com/office/powerpoint/2010/main" val="2318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samples&#10;&#10;Description automatically generated">
            <a:extLst>
              <a:ext uri="{FF2B5EF4-FFF2-40B4-BE49-F238E27FC236}">
                <a16:creationId xmlns:a16="http://schemas.microsoft.com/office/drawing/2014/main" id="{93C01D80-22CC-72D2-EB86-E8CCF394DF06}"/>
              </a:ext>
            </a:extLst>
          </p:cNvPr>
          <p:cNvPicPr>
            <a:picLocks noChangeAspect="1"/>
          </p:cNvPicPr>
          <p:nvPr/>
        </p:nvPicPr>
        <p:blipFill>
          <a:blip r:embed="rId2"/>
          <a:stretch>
            <a:fillRect/>
          </a:stretch>
        </p:blipFill>
        <p:spPr>
          <a:xfrm>
            <a:off x="152401" y="1295400"/>
            <a:ext cx="6400799" cy="4800600"/>
          </a:xfrm>
          <a:prstGeom prst="rect">
            <a:avLst/>
          </a:prstGeom>
        </p:spPr>
      </p:pic>
      <p:sp>
        <p:nvSpPr>
          <p:cNvPr id="2" name="Title 1">
            <a:extLst>
              <a:ext uri="{FF2B5EF4-FFF2-40B4-BE49-F238E27FC236}">
                <a16:creationId xmlns:a16="http://schemas.microsoft.com/office/drawing/2014/main" id="{C13CB211-4D6D-7CEF-FA2D-4FC2092E678F}"/>
              </a:ext>
            </a:extLst>
          </p:cNvPr>
          <p:cNvSpPr>
            <a:spLocks noGrp="1"/>
          </p:cNvSpPr>
          <p:nvPr>
            <p:ph type="title"/>
          </p:nvPr>
        </p:nvSpPr>
        <p:spPr/>
        <p:txBody>
          <a:bodyPr/>
          <a:lstStyle/>
          <a:p>
            <a:r>
              <a:rPr lang="en-US" dirty="0">
                <a:latin typeface="Georgia" panose="02040502050405020303" pitchFamily="18" charset="0"/>
              </a:rPr>
              <a:t>Simulations</a:t>
            </a:r>
          </a:p>
        </p:txBody>
      </p:sp>
      <p:sp>
        <p:nvSpPr>
          <p:cNvPr id="6" name="Content Placeholder 2">
            <a:extLst>
              <a:ext uri="{FF2B5EF4-FFF2-40B4-BE49-F238E27FC236}">
                <a16:creationId xmlns:a16="http://schemas.microsoft.com/office/drawing/2014/main" id="{F853A0E4-7A61-9338-7DB5-60F701CB8527}"/>
              </a:ext>
            </a:extLst>
          </p:cNvPr>
          <p:cNvSpPr txBox="1">
            <a:spLocks/>
          </p:cNvSpPr>
          <p:nvPr/>
        </p:nvSpPr>
        <p:spPr>
          <a:xfrm>
            <a:off x="5791200" y="1825625"/>
            <a:ext cx="5943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Georgia" panose="02040502050405020303" pitchFamily="18" charset="0"/>
              </a:rPr>
              <a:t>Using 1906 sample locations in Africa, Asia, and Europe </a:t>
            </a:r>
            <a:r>
              <a:rPr lang="en-US" sz="1400" dirty="0">
                <a:latin typeface="Georgia" panose="02040502050405020303" pitchFamily="18" charset="0"/>
              </a:rPr>
              <a:t>(</a:t>
            </a:r>
            <a:r>
              <a:rPr lang="en-US" sz="1400" dirty="0" err="1">
                <a:latin typeface="Georgia" panose="02040502050405020303" pitchFamily="18" charset="0"/>
              </a:rPr>
              <a:t>Wohns</a:t>
            </a:r>
            <a:r>
              <a:rPr lang="en-US" sz="1400" dirty="0">
                <a:latin typeface="Georgia" panose="02040502050405020303" pitchFamily="18" charset="0"/>
              </a:rPr>
              <a:t> et al. 2022)</a:t>
            </a:r>
            <a:r>
              <a:rPr lang="en-US" dirty="0">
                <a:latin typeface="Georgia" panose="02040502050405020303" pitchFamily="18" charset="0"/>
              </a:rPr>
              <a:t>,</a:t>
            </a:r>
            <a:r>
              <a:rPr lang="en-US" sz="2400" dirty="0">
                <a:latin typeface="Georgia" panose="02040502050405020303" pitchFamily="18" charset="0"/>
              </a:rPr>
              <a:t> </a:t>
            </a:r>
            <a:r>
              <a:rPr lang="en-US" dirty="0">
                <a:latin typeface="Georgia" panose="02040502050405020303" pitchFamily="18" charset="0"/>
              </a:rPr>
              <a:t>we generated 100 independent trees under various single migration rate scenarios with </a:t>
            </a:r>
            <a:r>
              <a:rPr lang="en-US" dirty="0" err="1">
                <a:latin typeface="Georgia" panose="02040502050405020303" pitchFamily="18" charset="0"/>
              </a:rPr>
              <a:t>msprime</a:t>
            </a:r>
            <a:r>
              <a:rPr lang="en-US" dirty="0">
                <a:latin typeface="Georgia" panose="02040502050405020303" pitchFamily="18" charset="0"/>
              </a:rPr>
              <a:t> </a:t>
            </a:r>
            <a:r>
              <a:rPr kumimoji="0" lang="en-US" sz="14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(Kelleher et al. 2016)</a:t>
            </a:r>
            <a:r>
              <a:rPr kumimoji="0" lang="en-US"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t>
            </a:r>
            <a:endParaRPr lang="en-US" dirty="0">
              <a:latin typeface="Georgia" panose="02040502050405020303" pitchFamily="18" charset="0"/>
            </a:endParaRPr>
          </a:p>
          <a:p>
            <a:pPr marL="0" indent="0">
              <a:buNone/>
            </a:pPr>
            <a:endParaRPr lang="en-US" dirty="0">
              <a:latin typeface="Georgia" panose="02040502050405020303" pitchFamily="18" charset="0"/>
            </a:endParaRPr>
          </a:p>
          <a:p>
            <a:pPr marL="0" indent="0">
              <a:buNone/>
            </a:pPr>
            <a:r>
              <a:rPr lang="en-US" dirty="0">
                <a:latin typeface="Georgia" panose="02040502050405020303" pitchFamily="18" charset="0"/>
              </a:rPr>
              <a:t>Estimates track closely with true rates in these scenarios as well as for more complex surfaces (not shown).</a:t>
            </a:r>
          </a:p>
        </p:txBody>
      </p:sp>
    </p:spTree>
    <p:extLst>
      <p:ext uri="{BB962C8B-B14F-4D97-AF65-F5344CB8AC3E}">
        <p14:creationId xmlns:p14="http://schemas.microsoft.com/office/powerpoint/2010/main" val="63153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world&#10;&#10;Description automatically generated">
            <a:extLst>
              <a:ext uri="{FF2B5EF4-FFF2-40B4-BE49-F238E27FC236}">
                <a16:creationId xmlns:a16="http://schemas.microsoft.com/office/drawing/2014/main" id="{2D08457C-34EE-0347-6029-C15F36B49CEB}"/>
              </a:ext>
            </a:extLst>
          </p:cNvPr>
          <p:cNvPicPr>
            <a:picLocks noChangeAspect="1"/>
          </p:cNvPicPr>
          <p:nvPr/>
        </p:nvPicPr>
        <p:blipFill>
          <a:blip r:embed="rId2"/>
          <a:stretch>
            <a:fillRect/>
          </a:stretch>
        </p:blipFill>
        <p:spPr>
          <a:xfrm>
            <a:off x="5257800" y="685800"/>
            <a:ext cx="7303595" cy="5477696"/>
          </a:xfrm>
          <a:prstGeom prst="rect">
            <a:avLst/>
          </a:prstGeom>
        </p:spPr>
      </p:pic>
      <p:sp>
        <p:nvSpPr>
          <p:cNvPr id="5" name="Oval 4">
            <a:extLst>
              <a:ext uri="{FF2B5EF4-FFF2-40B4-BE49-F238E27FC236}">
                <a16:creationId xmlns:a16="http://schemas.microsoft.com/office/drawing/2014/main" id="{21918642-5561-EE70-08E0-78A903C56A55}"/>
              </a:ext>
            </a:extLst>
          </p:cNvPr>
          <p:cNvSpPr/>
          <p:nvPr/>
        </p:nvSpPr>
        <p:spPr>
          <a:xfrm>
            <a:off x="10494201" y="3238741"/>
            <a:ext cx="304800" cy="304800"/>
          </a:xfrm>
          <a:prstGeom prst="ellipse">
            <a:avLst/>
          </a:prstGeom>
          <a:solidFill>
            <a:srgbClr val="E95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E6D57E0-0BC4-994A-0CC7-237F7A1EAA82}"/>
              </a:ext>
            </a:extLst>
          </p:cNvPr>
          <p:cNvSpPr txBox="1"/>
          <p:nvPr/>
        </p:nvSpPr>
        <p:spPr>
          <a:xfrm>
            <a:off x="9306132" y="4533239"/>
            <a:ext cx="1604927" cy="369332"/>
          </a:xfrm>
          <a:prstGeom prst="rect">
            <a:avLst/>
          </a:prstGeom>
          <a:noFill/>
        </p:spPr>
        <p:txBody>
          <a:bodyPr wrap="none" rtlCol="0">
            <a:spAutoFit/>
          </a:bodyPr>
          <a:lstStyle/>
          <a:p>
            <a:r>
              <a:rPr lang="en-US" dirty="0">
                <a:latin typeface="Georgia" panose="02040502050405020303" pitchFamily="18" charset="0"/>
              </a:rPr>
              <a:t>Low (&lt;500m)</a:t>
            </a:r>
          </a:p>
        </p:txBody>
      </p:sp>
      <p:sp>
        <p:nvSpPr>
          <p:cNvPr id="10" name="TextBox 9">
            <a:extLst>
              <a:ext uri="{FF2B5EF4-FFF2-40B4-BE49-F238E27FC236}">
                <a16:creationId xmlns:a16="http://schemas.microsoft.com/office/drawing/2014/main" id="{6B0948B9-6FD1-7F80-ACBE-D7D6BBE9ACAB}"/>
              </a:ext>
            </a:extLst>
          </p:cNvPr>
          <p:cNvSpPr txBox="1"/>
          <p:nvPr/>
        </p:nvSpPr>
        <p:spPr>
          <a:xfrm>
            <a:off x="9310894" y="5000778"/>
            <a:ext cx="2618024" cy="369332"/>
          </a:xfrm>
          <a:prstGeom prst="rect">
            <a:avLst/>
          </a:prstGeom>
          <a:noFill/>
        </p:spPr>
        <p:txBody>
          <a:bodyPr wrap="none" rtlCol="0">
            <a:spAutoFit/>
          </a:bodyPr>
          <a:lstStyle/>
          <a:p>
            <a:r>
              <a:rPr lang="en-US" dirty="0">
                <a:latin typeface="Georgia" panose="02040502050405020303" pitchFamily="18" charset="0"/>
              </a:rPr>
              <a:t>Middle (500 to 4000m)</a:t>
            </a:r>
          </a:p>
        </p:txBody>
      </p:sp>
      <p:sp>
        <p:nvSpPr>
          <p:cNvPr id="11" name="TextBox 10">
            <a:extLst>
              <a:ext uri="{FF2B5EF4-FFF2-40B4-BE49-F238E27FC236}">
                <a16:creationId xmlns:a16="http://schemas.microsoft.com/office/drawing/2014/main" id="{FCC168D3-FDD0-93B1-5F2B-90747DC53D13}"/>
              </a:ext>
            </a:extLst>
          </p:cNvPr>
          <p:cNvSpPr txBox="1"/>
          <p:nvPr/>
        </p:nvSpPr>
        <p:spPr>
          <a:xfrm>
            <a:off x="9306132" y="5482000"/>
            <a:ext cx="1826141" cy="369332"/>
          </a:xfrm>
          <a:prstGeom prst="rect">
            <a:avLst/>
          </a:prstGeom>
          <a:noFill/>
        </p:spPr>
        <p:txBody>
          <a:bodyPr wrap="none" rtlCol="0">
            <a:spAutoFit/>
          </a:bodyPr>
          <a:lstStyle/>
          <a:p>
            <a:r>
              <a:rPr lang="en-US" dirty="0">
                <a:latin typeface="Georgia" panose="02040502050405020303" pitchFamily="18" charset="0"/>
              </a:rPr>
              <a:t>High (&gt;4000m)</a:t>
            </a:r>
          </a:p>
        </p:txBody>
      </p:sp>
      <p:sp>
        <p:nvSpPr>
          <p:cNvPr id="15" name="Hexagon 14">
            <a:extLst>
              <a:ext uri="{FF2B5EF4-FFF2-40B4-BE49-F238E27FC236}">
                <a16:creationId xmlns:a16="http://schemas.microsoft.com/office/drawing/2014/main" id="{8F7F969A-2114-2B45-061A-5AF6DDB2D711}"/>
              </a:ext>
            </a:extLst>
          </p:cNvPr>
          <p:cNvSpPr/>
          <p:nvPr/>
        </p:nvSpPr>
        <p:spPr>
          <a:xfrm>
            <a:off x="9001332" y="4609354"/>
            <a:ext cx="304800" cy="262759"/>
          </a:xfrm>
          <a:prstGeom prst="hexagon">
            <a:avLst/>
          </a:prstGeom>
          <a:solidFill>
            <a:srgbClr val="416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8591FD-EAF7-4578-FEDB-DD42F1081B29}"/>
              </a:ext>
            </a:extLst>
          </p:cNvPr>
          <p:cNvSpPr txBox="1"/>
          <p:nvPr/>
        </p:nvSpPr>
        <p:spPr>
          <a:xfrm>
            <a:off x="8915400" y="4114800"/>
            <a:ext cx="2034531" cy="369332"/>
          </a:xfrm>
          <a:prstGeom prst="rect">
            <a:avLst/>
          </a:prstGeom>
          <a:noFill/>
        </p:spPr>
        <p:txBody>
          <a:bodyPr wrap="none" rtlCol="0">
            <a:spAutoFit/>
          </a:bodyPr>
          <a:lstStyle/>
          <a:p>
            <a:r>
              <a:rPr lang="en-US" dirty="0">
                <a:latin typeface="Georgia" panose="02040502050405020303" pitchFamily="18" charset="0"/>
              </a:rPr>
              <a:t>Average Elevation</a:t>
            </a:r>
          </a:p>
        </p:txBody>
      </p:sp>
      <p:sp>
        <p:nvSpPr>
          <p:cNvPr id="18" name="Hexagon 17">
            <a:extLst>
              <a:ext uri="{FF2B5EF4-FFF2-40B4-BE49-F238E27FC236}">
                <a16:creationId xmlns:a16="http://schemas.microsoft.com/office/drawing/2014/main" id="{28B1B530-70D6-F411-254B-143AC1EAE47B}"/>
              </a:ext>
            </a:extLst>
          </p:cNvPr>
          <p:cNvSpPr/>
          <p:nvPr/>
        </p:nvSpPr>
        <p:spPr>
          <a:xfrm>
            <a:off x="9001332" y="5076135"/>
            <a:ext cx="304800" cy="262759"/>
          </a:xfrm>
          <a:prstGeom prst="hexagon">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6142488D-E889-A846-F2CD-0654F83A8E68}"/>
              </a:ext>
            </a:extLst>
          </p:cNvPr>
          <p:cNvSpPr/>
          <p:nvPr/>
        </p:nvSpPr>
        <p:spPr>
          <a:xfrm>
            <a:off x="9001332" y="5542916"/>
            <a:ext cx="304800" cy="262759"/>
          </a:xfrm>
          <a:prstGeom prst="hexagon">
            <a:avLst/>
          </a:prstGeom>
          <a:solidFill>
            <a:srgbClr val="989C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F343E3C-C975-BA13-54D0-B7CE284182FA}"/>
              </a:ext>
            </a:extLst>
          </p:cNvPr>
          <p:cNvSpPr txBox="1"/>
          <p:nvPr/>
        </p:nvSpPr>
        <p:spPr>
          <a:xfrm>
            <a:off x="10799000" y="3202646"/>
            <a:ext cx="1043876" cy="369332"/>
          </a:xfrm>
          <a:prstGeom prst="rect">
            <a:avLst/>
          </a:prstGeom>
          <a:noFill/>
        </p:spPr>
        <p:txBody>
          <a:bodyPr wrap="none" rtlCol="0">
            <a:spAutoFit/>
          </a:bodyPr>
          <a:lstStyle/>
          <a:p>
            <a:r>
              <a:rPr lang="en-US" dirty="0">
                <a:latin typeface="Georgia" panose="02040502050405020303" pitchFamily="18" charset="0"/>
              </a:rPr>
              <a:t>Samples</a:t>
            </a:r>
          </a:p>
        </p:txBody>
      </p:sp>
      <p:sp>
        <p:nvSpPr>
          <p:cNvPr id="2" name="Title 1">
            <a:extLst>
              <a:ext uri="{FF2B5EF4-FFF2-40B4-BE49-F238E27FC236}">
                <a16:creationId xmlns:a16="http://schemas.microsoft.com/office/drawing/2014/main" id="{0661DBD9-3172-9C12-8A2E-D91AB9D5009E}"/>
              </a:ext>
            </a:extLst>
          </p:cNvPr>
          <p:cNvSpPr>
            <a:spLocks noGrp="1"/>
          </p:cNvSpPr>
          <p:nvPr>
            <p:ph type="title"/>
          </p:nvPr>
        </p:nvSpPr>
        <p:spPr/>
        <p:txBody>
          <a:bodyPr/>
          <a:lstStyle/>
          <a:p>
            <a:r>
              <a:rPr lang="en-US" dirty="0">
                <a:solidFill>
                  <a:srgbClr val="0C2320"/>
                </a:solidFill>
                <a:latin typeface="Georgia" panose="02040502050405020303" pitchFamily="18" charset="0"/>
              </a:rPr>
              <a:t>Applying to human dataset</a:t>
            </a:r>
          </a:p>
        </p:txBody>
      </p:sp>
      <p:sp>
        <p:nvSpPr>
          <p:cNvPr id="3" name="Content Placeholder 2">
            <a:extLst>
              <a:ext uri="{FF2B5EF4-FFF2-40B4-BE49-F238E27FC236}">
                <a16:creationId xmlns:a16="http://schemas.microsoft.com/office/drawing/2014/main" id="{E8EAC67E-964A-42F8-8014-405C42A09AAB}"/>
              </a:ext>
            </a:extLst>
          </p:cNvPr>
          <p:cNvSpPr txBox="1">
            <a:spLocks/>
          </p:cNvSpPr>
          <p:nvPr/>
        </p:nvSpPr>
        <p:spPr>
          <a:xfrm>
            <a:off x="838200" y="1821328"/>
            <a:ext cx="5255015" cy="4484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C2320"/>
                </a:solidFill>
                <a:latin typeface="Georgia" panose="02040502050405020303" pitchFamily="18" charset="0"/>
              </a:rPr>
              <a:t>We assigned deme type based on the average elevation within each deme and estimated three migration rates (one for each deme type) using 104 trees sparsely sampled trees from chromosome 17p for the 1906 samples from Africa, Asia, and Europe </a:t>
            </a:r>
            <a:r>
              <a:rPr lang="en-US" sz="1400" dirty="0">
                <a:solidFill>
                  <a:srgbClr val="0C2320"/>
                </a:solidFill>
                <a:latin typeface="Georgia" panose="02040502050405020303" pitchFamily="18" charset="0"/>
              </a:rPr>
              <a:t>(</a:t>
            </a:r>
            <a:r>
              <a:rPr lang="en-US" sz="1400" dirty="0" err="1">
                <a:solidFill>
                  <a:srgbClr val="0C2320"/>
                </a:solidFill>
                <a:latin typeface="Georgia" panose="02040502050405020303" pitchFamily="18" charset="0"/>
              </a:rPr>
              <a:t>Wohns</a:t>
            </a:r>
            <a:r>
              <a:rPr lang="en-US" sz="1400" dirty="0">
                <a:solidFill>
                  <a:srgbClr val="0C2320"/>
                </a:solidFill>
                <a:latin typeface="Georgia" panose="02040502050405020303" pitchFamily="18" charset="0"/>
              </a:rPr>
              <a:t> et al. 2022)</a:t>
            </a:r>
            <a:r>
              <a:rPr lang="en-US" dirty="0">
                <a:solidFill>
                  <a:srgbClr val="0C2320"/>
                </a:solidFill>
                <a:latin typeface="Georgia" panose="02040502050405020303" pitchFamily="18" charset="0"/>
              </a:rPr>
              <a:t>.</a:t>
            </a:r>
          </a:p>
        </p:txBody>
      </p:sp>
      <p:sp>
        <p:nvSpPr>
          <p:cNvPr id="22" name="TextBox 21">
            <a:extLst>
              <a:ext uri="{FF2B5EF4-FFF2-40B4-BE49-F238E27FC236}">
                <a16:creationId xmlns:a16="http://schemas.microsoft.com/office/drawing/2014/main" id="{D3920E8A-5CEB-A17B-5EBE-7D3CECA7CFCE}"/>
              </a:ext>
            </a:extLst>
          </p:cNvPr>
          <p:cNvSpPr txBox="1"/>
          <p:nvPr/>
        </p:nvSpPr>
        <p:spPr>
          <a:xfrm>
            <a:off x="840063" y="5696634"/>
            <a:ext cx="4951137" cy="646331"/>
          </a:xfrm>
          <a:prstGeom prst="rect">
            <a:avLst/>
          </a:prstGeom>
          <a:noFill/>
        </p:spPr>
        <p:txBody>
          <a:bodyPr wrap="square" rtlCol="0">
            <a:spAutoFit/>
          </a:bodyPr>
          <a:lstStyle/>
          <a:p>
            <a:r>
              <a:rPr lang="en-US" sz="1800" dirty="0">
                <a:solidFill>
                  <a:srgbClr val="0C2320"/>
                </a:solidFill>
                <a:latin typeface="Georgia" panose="02040502050405020303" pitchFamily="18" charset="0"/>
              </a:rPr>
              <a:t>Note: Elevation is used for this example, but deme type could be assigned by any metric.</a:t>
            </a:r>
            <a:endParaRPr lang="en-US" dirty="0">
              <a:solidFill>
                <a:srgbClr val="0C2320"/>
              </a:solidFill>
            </a:endParaRPr>
          </a:p>
        </p:txBody>
      </p:sp>
    </p:spTree>
    <p:extLst>
      <p:ext uri="{BB962C8B-B14F-4D97-AF65-F5344CB8AC3E}">
        <p14:creationId xmlns:p14="http://schemas.microsoft.com/office/powerpoint/2010/main" val="2689019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the world&#10;&#10;Description automatically generated">
            <a:extLst>
              <a:ext uri="{FF2B5EF4-FFF2-40B4-BE49-F238E27FC236}">
                <a16:creationId xmlns:a16="http://schemas.microsoft.com/office/drawing/2014/main" id="{89320A6C-B224-2475-B986-43C435B9121A}"/>
              </a:ext>
            </a:extLst>
          </p:cNvPr>
          <p:cNvPicPr>
            <a:picLocks noChangeAspect="1"/>
          </p:cNvPicPr>
          <p:nvPr/>
        </p:nvPicPr>
        <p:blipFill>
          <a:blip r:embed="rId3"/>
          <a:stretch>
            <a:fillRect/>
          </a:stretch>
        </p:blipFill>
        <p:spPr>
          <a:xfrm>
            <a:off x="5257800" y="685800"/>
            <a:ext cx="7303595" cy="5477696"/>
          </a:xfrm>
          <a:prstGeom prst="rect">
            <a:avLst/>
          </a:prstGeom>
        </p:spPr>
      </p:pic>
      <p:sp>
        <p:nvSpPr>
          <p:cNvPr id="2" name="Title 1">
            <a:extLst>
              <a:ext uri="{FF2B5EF4-FFF2-40B4-BE49-F238E27FC236}">
                <a16:creationId xmlns:a16="http://schemas.microsoft.com/office/drawing/2014/main" id="{0661DBD9-3172-9C12-8A2E-D91AB9D5009E}"/>
              </a:ext>
            </a:extLst>
          </p:cNvPr>
          <p:cNvSpPr>
            <a:spLocks noGrp="1"/>
          </p:cNvSpPr>
          <p:nvPr>
            <p:ph type="title"/>
          </p:nvPr>
        </p:nvSpPr>
        <p:spPr/>
        <p:txBody>
          <a:bodyPr/>
          <a:lstStyle/>
          <a:p>
            <a:r>
              <a:rPr lang="en-US" dirty="0">
                <a:solidFill>
                  <a:srgbClr val="0C2320"/>
                </a:solidFill>
                <a:latin typeface="Georgia" panose="02040502050405020303" pitchFamily="18" charset="0"/>
              </a:rPr>
              <a:t>Applying to human dataset</a:t>
            </a:r>
          </a:p>
        </p:txBody>
      </p:sp>
      <p:graphicFrame>
        <p:nvGraphicFramePr>
          <p:cNvPr id="4" name="Table 4">
            <a:extLst>
              <a:ext uri="{FF2B5EF4-FFF2-40B4-BE49-F238E27FC236}">
                <a16:creationId xmlns:a16="http://schemas.microsoft.com/office/drawing/2014/main" id="{232C968E-6BF6-2A6D-38DE-4C1AD2E30832}"/>
              </a:ext>
            </a:extLst>
          </p:cNvPr>
          <p:cNvGraphicFramePr>
            <a:graphicFrameLocks noGrp="1"/>
          </p:cNvGraphicFramePr>
          <p:nvPr>
            <p:extLst>
              <p:ext uri="{D42A27DB-BD31-4B8C-83A1-F6EECF244321}">
                <p14:modId xmlns:p14="http://schemas.microsoft.com/office/powerpoint/2010/main" val="156505193"/>
              </p:ext>
            </p:extLst>
          </p:nvPr>
        </p:nvGraphicFramePr>
        <p:xfrm>
          <a:off x="2205686" y="5727626"/>
          <a:ext cx="4800600" cy="64008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1127108310"/>
                    </a:ext>
                  </a:extLst>
                </a:gridCol>
                <a:gridCol w="1200150">
                  <a:extLst>
                    <a:ext uri="{9D8B030D-6E8A-4147-A177-3AD203B41FA5}">
                      <a16:colId xmlns:a16="http://schemas.microsoft.com/office/drawing/2014/main" val="2161004355"/>
                    </a:ext>
                  </a:extLst>
                </a:gridCol>
                <a:gridCol w="1200150">
                  <a:extLst>
                    <a:ext uri="{9D8B030D-6E8A-4147-A177-3AD203B41FA5}">
                      <a16:colId xmlns:a16="http://schemas.microsoft.com/office/drawing/2014/main" val="1461524124"/>
                    </a:ext>
                  </a:extLst>
                </a:gridCol>
                <a:gridCol w="1200150">
                  <a:extLst>
                    <a:ext uri="{9D8B030D-6E8A-4147-A177-3AD203B41FA5}">
                      <a16:colId xmlns:a16="http://schemas.microsoft.com/office/drawing/2014/main" val="1821914777"/>
                    </a:ext>
                  </a:extLst>
                </a:gridCol>
              </a:tblGrid>
              <a:tr h="370840">
                <a:tc>
                  <a:txBody>
                    <a:bodyPr/>
                    <a:lstStyle/>
                    <a:p>
                      <a:pPr algn="ctr"/>
                      <a:r>
                        <a:rPr lang="en-US" dirty="0">
                          <a:solidFill>
                            <a:srgbClr val="0C2320"/>
                          </a:solidFill>
                        </a:rPr>
                        <a:t>Estimated</a:t>
                      </a:r>
                    </a:p>
                    <a:p>
                      <a:pPr algn="ctr"/>
                      <a:r>
                        <a:rPr lang="en-US" dirty="0">
                          <a:solidFill>
                            <a:srgbClr val="0C2320"/>
                          </a:solidFill>
                        </a:rPr>
                        <a:t>Rates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1"/>
                          </a:solidFill>
                        </a:rPr>
                        <a:t>4.32e-3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16A66"/>
                    </a:solidFill>
                  </a:tcPr>
                </a:tc>
                <a:tc>
                  <a:txBody>
                    <a:bodyPr/>
                    <a:lstStyle/>
                    <a:p>
                      <a:pPr algn="ctr"/>
                      <a:r>
                        <a:rPr lang="en-US" b="0" dirty="0">
                          <a:solidFill>
                            <a:schemeClr val="bg1"/>
                          </a:solidFill>
                        </a:rPr>
                        <a:t>4.95e-2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C2320"/>
                    </a:solidFill>
                  </a:tcPr>
                </a:tc>
                <a:tc>
                  <a:txBody>
                    <a:bodyPr/>
                    <a:lstStyle/>
                    <a:p>
                      <a:pPr algn="ctr"/>
                      <a:r>
                        <a:rPr lang="en-US" b="0"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89C9A"/>
                    </a:solidFill>
                  </a:tcPr>
                </a:tc>
                <a:extLst>
                  <a:ext uri="{0D108BD9-81ED-4DB2-BD59-A6C34878D82A}">
                    <a16:rowId xmlns:a16="http://schemas.microsoft.com/office/drawing/2014/main" val="3457547965"/>
                  </a:ext>
                </a:extLst>
              </a:tr>
            </a:tbl>
          </a:graphicData>
        </a:graphic>
      </p:graphicFrame>
      <p:sp>
        <p:nvSpPr>
          <p:cNvPr id="5" name="Content Placeholder 2">
            <a:extLst>
              <a:ext uri="{FF2B5EF4-FFF2-40B4-BE49-F238E27FC236}">
                <a16:creationId xmlns:a16="http://schemas.microsoft.com/office/drawing/2014/main" id="{1093D202-FEA8-C041-C8A1-935DF45EC850}"/>
              </a:ext>
            </a:extLst>
          </p:cNvPr>
          <p:cNvSpPr txBox="1">
            <a:spLocks/>
          </p:cNvSpPr>
          <p:nvPr/>
        </p:nvSpPr>
        <p:spPr>
          <a:xfrm>
            <a:off x="838200" y="1821328"/>
            <a:ext cx="5255015" cy="4484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C2320"/>
                </a:solidFill>
                <a:latin typeface="Georgia" panose="02040502050405020303" pitchFamily="18" charset="0"/>
              </a:rPr>
              <a:t>We assigned deme type based on the average elevation within each deme and estimated three migration rates (one for each deme type) using 104 trees sparsely sampled trees from chromosome 17p for the 1906 samples from Africa, Asia, and Europe </a:t>
            </a:r>
            <a:r>
              <a:rPr lang="en-US" sz="1400" dirty="0">
                <a:solidFill>
                  <a:srgbClr val="0C2320"/>
                </a:solidFill>
                <a:latin typeface="Georgia" panose="02040502050405020303" pitchFamily="18" charset="0"/>
              </a:rPr>
              <a:t>(</a:t>
            </a:r>
            <a:r>
              <a:rPr lang="en-US" sz="1400" dirty="0" err="1">
                <a:solidFill>
                  <a:srgbClr val="0C2320"/>
                </a:solidFill>
                <a:latin typeface="Georgia" panose="02040502050405020303" pitchFamily="18" charset="0"/>
              </a:rPr>
              <a:t>Wohns</a:t>
            </a:r>
            <a:r>
              <a:rPr lang="en-US" sz="1400" dirty="0">
                <a:solidFill>
                  <a:srgbClr val="0C2320"/>
                </a:solidFill>
                <a:latin typeface="Georgia" panose="02040502050405020303" pitchFamily="18" charset="0"/>
              </a:rPr>
              <a:t> et al. 2022)</a:t>
            </a:r>
            <a:r>
              <a:rPr lang="en-US" dirty="0">
                <a:solidFill>
                  <a:srgbClr val="0C2320"/>
                </a:solidFill>
                <a:latin typeface="Georgia" panose="02040502050405020303" pitchFamily="18" charset="0"/>
              </a:rPr>
              <a:t>.</a:t>
            </a:r>
          </a:p>
        </p:txBody>
      </p:sp>
      <p:sp>
        <p:nvSpPr>
          <p:cNvPr id="15" name="Oval 14">
            <a:extLst>
              <a:ext uri="{FF2B5EF4-FFF2-40B4-BE49-F238E27FC236}">
                <a16:creationId xmlns:a16="http://schemas.microsoft.com/office/drawing/2014/main" id="{5BF93F92-7EB5-0ED0-F03C-6BD1E3A8ED99}"/>
              </a:ext>
            </a:extLst>
          </p:cNvPr>
          <p:cNvSpPr/>
          <p:nvPr/>
        </p:nvSpPr>
        <p:spPr>
          <a:xfrm>
            <a:off x="10494201" y="3238741"/>
            <a:ext cx="304800" cy="304800"/>
          </a:xfrm>
          <a:prstGeom prst="ellipse">
            <a:avLst/>
          </a:prstGeom>
          <a:solidFill>
            <a:srgbClr val="E95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E02D0F-8705-783B-4884-11AC221A01CE}"/>
              </a:ext>
            </a:extLst>
          </p:cNvPr>
          <p:cNvSpPr txBox="1"/>
          <p:nvPr/>
        </p:nvSpPr>
        <p:spPr>
          <a:xfrm>
            <a:off x="9306132" y="4533239"/>
            <a:ext cx="1604927" cy="369332"/>
          </a:xfrm>
          <a:prstGeom prst="rect">
            <a:avLst/>
          </a:prstGeom>
          <a:noFill/>
        </p:spPr>
        <p:txBody>
          <a:bodyPr wrap="none" rtlCol="0">
            <a:spAutoFit/>
          </a:bodyPr>
          <a:lstStyle/>
          <a:p>
            <a:r>
              <a:rPr lang="en-US" dirty="0">
                <a:latin typeface="Georgia" panose="02040502050405020303" pitchFamily="18" charset="0"/>
              </a:rPr>
              <a:t>Low (&lt;500m)</a:t>
            </a:r>
          </a:p>
        </p:txBody>
      </p:sp>
      <p:sp>
        <p:nvSpPr>
          <p:cNvPr id="18" name="TextBox 17">
            <a:extLst>
              <a:ext uri="{FF2B5EF4-FFF2-40B4-BE49-F238E27FC236}">
                <a16:creationId xmlns:a16="http://schemas.microsoft.com/office/drawing/2014/main" id="{C4021200-32B5-C1FC-EF8F-F18FA24CB42E}"/>
              </a:ext>
            </a:extLst>
          </p:cNvPr>
          <p:cNvSpPr txBox="1"/>
          <p:nvPr/>
        </p:nvSpPr>
        <p:spPr>
          <a:xfrm>
            <a:off x="9310894" y="5000778"/>
            <a:ext cx="2618024" cy="369332"/>
          </a:xfrm>
          <a:prstGeom prst="rect">
            <a:avLst/>
          </a:prstGeom>
          <a:noFill/>
        </p:spPr>
        <p:txBody>
          <a:bodyPr wrap="none" rtlCol="0">
            <a:spAutoFit/>
          </a:bodyPr>
          <a:lstStyle/>
          <a:p>
            <a:r>
              <a:rPr lang="en-US" dirty="0">
                <a:latin typeface="Georgia" panose="02040502050405020303" pitchFamily="18" charset="0"/>
              </a:rPr>
              <a:t>Middle (500 to 4000m)</a:t>
            </a:r>
          </a:p>
        </p:txBody>
      </p:sp>
      <p:sp>
        <p:nvSpPr>
          <p:cNvPr id="19" name="TextBox 18">
            <a:extLst>
              <a:ext uri="{FF2B5EF4-FFF2-40B4-BE49-F238E27FC236}">
                <a16:creationId xmlns:a16="http://schemas.microsoft.com/office/drawing/2014/main" id="{86FBE610-5A38-E883-7CFE-9884689356E4}"/>
              </a:ext>
            </a:extLst>
          </p:cNvPr>
          <p:cNvSpPr txBox="1"/>
          <p:nvPr/>
        </p:nvSpPr>
        <p:spPr>
          <a:xfrm>
            <a:off x="9306132" y="5482000"/>
            <a:ext cx="1826141" cy="369332"/>
          </a:xfrm>
          <a:prstGeom prst="rect">
            <a:avLst/>
          </a:prstGeom>
          <a:noFill/>
        </p:spPr>
        <p:txBody>
          <a:bodyPr wrap="none" rtlCol="0">
            <a:spAutoFit/>
          </a:bodyPr>
          <a:lstStyle/>
          <a:p>
            <a:r>
              <a:rPr lang="en-US" dirty="0">
                <a:latin typeface="Georgia" panose="02040502050405020303" pitchFamily="18" charset="0"/>
              </a:rPr>
              <a:t>High (&gt;4000m)</a:t>
            </a:r>
          </a:p>
        </p:txBody>
      </p:sp>
      <p:sp>
        <p:nvSpPr>
          <p:cNvPr id="3" name="Hexagon 2">
            <a:extLst>
              <a:ext uri="{FF2B5EF4-FFF2-40B4-BE49-F238E27FC236}">
                <a16:creationId xmlns:a16="http://schemas.microsoft.com/office/drawing/2014/main" id="{19B0EA6B-9C06-3940-41ED-6020D1D6DA03}"/>
              </a:ext>
            </a:extLst>
          </p:cNvPr>
          <p:cNvSpPr/>
          <p:nvPr/>
        </p:nvSpPr>
        <p:spPr>
          <a:xfrm>
            <a:off x="9001332" y="4609354"/>
            <a:ext cx="304800" cy="262759"/>
          </a:xfrm>
          <a:prstGeom prst="hexagon">
            <a:avLst/>
          </a:prstGeom>
          <a:solidFill>
            <a:srgbClr val="416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488453C-74DE-F70F-94F4-5A33A55624B4}"/>
              </a:ext>
            </a:extLst>
          </p:cNvPr>
          <p:cNvSpPr txBox="1"/>
          <p:nvPr/>
        </p:nvSpPr>
        <p:spPr>
          <a:xfrm>
            <a:off x="8915400" y="4114800"/>
            <a:ext cx="2034531" cy="369332"/>
          </a:xfrm>
          <a:prstGeom prst="rect">
            <a:avLst/>
          </a:prstGeom>
          <a:noFill/>
        </p:spPr>
        <p:txBody>
          <a:bodyPr wrap="none" rtlCol="0">
            <a:spAutoFit/>
          </a:bodyPr>
          <a:lstStyle/>
          <a:p>
            <a:r>
              <a:rPr lang="en-US" dirty="0">
                <a:latin typeface="Georgia" panose="02040502050405020303" pitchFamily="18" charset="0"/>
              </a:rPr>
              <a:t>Average Elevation</a:t>
            </a:r>
          </a:p>
        </p:txBody>
      </p:sp>
      <p:sp>
        <p:nvSpPr>
          <p:cNvPr id="8" name="Hexagon 7">
            <a:extLst>
              <a:ext uri="{FF2B5EF4-FFF2-40B4-BE49-F238E27FC236}">
                <a16:creationId xmlns:a16="http://schemas.microsoft.com/office/drawing/2014/main" id="{71B36EF5-E847-809D-C863-F9A576C1CE07}"/>
              </a:ext>
            </a:extLst>
          </p:cNvPr>
          <p:cNvSpPr/>
          <p:nvPr/>
        </p:nvSpPr>
        <p:spPr>
          <a:xfrm>
            <a:off x="9001332" y="5076135"/>
            <a:ext cx="304800" cy="262759"/>
          </a:xfrm>
          <a:prstGeom prst="hexagon">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8D4D739C-54D1-0460-FA59-EDE0124A7547}"/>
              </a:ext>
            </a:extLst>
          </p:cNvPr>
          <p:cNvSpPr/>
          <p:nvPr/>
        </p:nvSpPr>
        <p:spPr>
          <a:xfrm>
            <a:off x="9001332" y="5542916"/>
            <a:ext cx="304800" cy="262759"/>
          </a:xfrm>
          <a:prstGeom prst="hexagon">
            <a:avLst/>
          </a:prstGeom>
          <a:solidFill>
            <a:srgbClr val="989C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F9EAA4-262D-264D-678E-1041FC050A61}"/>
              </a:ext>
            </a:extLst>
          </p:cNvPr>
          <p:cNvSpPr txBox="1"/>
          <p:nvPr/>
        </p:nvSpPr>
        <p:spPr>
          <a:xfrm>
            <a:off x="10799000" y="3202646"/>
            <a:ext cx="1043876" cy="369332"/>
          </a:xfrm>
          <a:prstGeom prst="rect">
            <a:avLst/>
          </a:prstGeom>
          <a:noFill/>
        </p:spPr>
        <p:txBody>
          <a:bodyPr wrap="none" rtlCol="0">
            <a:spAutoFit/>
          </a:bodyPr>
          <a:lstStyle/>
          <a:p>
            <a:r>
              <a:rPr lang="en-US" dirty="0">
                <a:latin typeface="Georgia" panose="02040502050405020303" pitchFamily="18" charset="0"/>
              </a:rPr>
              <a:t>Samples</a:t>
            </a:r>
          </a:p>
        </p:txBody>
      </p:sp>
    </p:spTree>
    <p:extLst>
      <p:ext uri="{BB962C8B-B14F-4D97-AF65-F5344CB8AC3E}">
        <p14:creationId xmlns:p14="http://schemas.microsoft.com/office/powerpoint/2010/main" val="2714479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875E-BFA6-F23F-AB0B-63A9F770D37F}"/>
              </a:ext>
            </a:extLst>
          </p:cNvPr>
          <p:cNvSpPr>
            <a:spLocks noGrp="1"/>
          </p:cNvSpPr>
          <p:nvPr>
            <p:ph type="title"/>
          </p:nvPr>
        </p:nvSpPr>
        <p:spPr/>
        <p:txBody>
          <a:bodyPr/>
          <a:lstStyle/>
          <a:p>
            <a:r>
              <a:rPr lang="en-US" dirty="0">
                <a:solidFill>
                  <a:srgbClr val="0C2320"/>
                </a:solidFill>
                <a:latin typeface="Georgia" panose="02040502050405020303" pitchFamily="18" charset="0"/>
              </a:rPr>
              <a:t>Tracking ancestral lineages</a:t>
            </a:r>
          </a:p>
        </p:txBody>
      </p:sp>
      <p:sp>
        <p:nvSpPr>
          <p:cNvPr id="3" name="Content Placeholder 2">
            <a:extLst>
              <a:ext uri="{FF2B5EF4-FFF2-40B4-BE49-F238E27FC236}">
                <a16:creationId xmlns:a16="http://schemas.microsoft.com/office/drawing/2014/main" id="{9F17C0AC-E4E1-EE25-6A54-EA1C91A77872}"/>
              </a:ext>
            </a:extLst>
          </p:cNvPr>
          <p:cNvSpPr>
            <a:spLocks noGrp="1"/>
          </p:cNvSpPr>
          <p:nvPr>
            <p:ph idx="1"/>
          </p:nvPr>
        </p:nvSpPr>
        <p:spPr/>
        <p:txBody>
          <a:bodyPr>
            <a:normAutofit/>
          </a:bodyPr>
          <a:lstStyle/>
          <a:p>
            <a:pPr marL="0" indent="0">
              <a:buNone/>
            </a:pPr>
            <a:r>
              <a:rPr lang="en-US" sz="2000" dirty="0">
                <a:solidFill>
                  <a:srgbClr val="0C2320"/>
                </a:solidFill>
                <a:latin typeface="Georgia" panose="02040502050405020303" pitchFamily="18" charset="0"/>
              </a:rPr>
              <a:t>Using the genome-wide MLE migration surface, we estimated the locations of ancestors from a single gene tree, accounting for uncertainty from the movement model</a:t>
            </a:r>
          </a:p>
        </p:txBody>
      </p:sp>
      <p:pic>
        <p:nvPicPr>
          <p:cNvPr id="37" name="Picture 36" descr="A diagram of a graph&#10;&#10;Description automatically generated">
            <a:extLst>
              <a:ext uri="{FF2B5EF4-FFF2-40B4-BE49-F238E27FC236}">
                <a16:creationId xmlns:a16="http://schemas.microsoft.com/office/drawing/2014/main" id="{9280640A-C269-3456-A489-A08854A74224}"/>
              </a:ext>
            </a:extLst>
          </p:cNvPr>
          <p:cNvPicPr>
            <a:picLocks noChangeAspect="1"/>
          </p:cNvPicPr>
          <p:nvPr/>
        </p:nvPicPr>
        <p:blipFill>
          <a:blip r:embed="rId3"/>
          <a:stretch>
            <a:fillRect/>
          </a:stretch>
        </p:blipFill>
        <p:spPr>
          <a:xfrm>
            <a:off x="2706590" y="2898991"/>
            <a:ext cx="2715593" cy="3276599"/>
          </a:xfrm>
          <a:prstGeom prst="rect">
            <a:avLst/>
          </a:prstGeom>
        </p:spPr>
      </p:pic>
      <p:sp>
        <p:nvSpPr>
          <p:cNvPr id="38" name="TextBox 37">
            <a:extLst>
              <a:ext uri="{FF2B5EF4-FFF2-40B4-BE49-F238E27FC236}">
                <a16:creationId xmlns:a16="http://schemas.microsoft.com/office/drawing/2014/main" id="{3E3F8920-30EB-048E-26A5-9F5CBD7086CB}"/>
              </a:ext>
            </a:extLst>
          </p:cNvPr>
          <p:cNvSpPr txBox="1"/>
          <p:nvPr/>
        </p:nvSpPr>
        <p:spPr>
          <a:xfrm>
            <a:off x="505249" y="5774142"/>
            <a:ext cx="2667000" cy="523220"/>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Chromosome 17</a:t>
            </a:r>
          </a:p>
          <a:p>
            <a:pPr algn="ctr"/>
            <a:r>
              <a:rPr lang="en-US" sz="1400" dirty="0">
                <a:solidFill>
                  <a:srgbClr val="0C2320"/>
                </a:solidFill>
                <a:latin typeface="Georgia" panose="02040502050405020303" pitchFamily="18" charset="0"/>
              </a:rPr>
              <a:t>Interval 19,546,431-19,547,824</a:t>
            </a:r>
          </a:p>
        </p:txBody>
      </p:sp>
      <p:sp>
        <p:nvSpPr>
          <p:cNvPr id="39" name="TextBox 38">
            <a:extLst>
              <a:ext uri="{FF2B5EF4-FFF2-40B4-BE49-F238E27FC236}">
                <a16:creationId xmlns:a16="http://schemas.microsoft.com/office/drawing/2014/main" id="{EC613B1F-A19A-3018-AEA6-D950D45C1A5F}"/>
              </a:ext>
            </a:extLst>
          </p:cNvPr>
          <p:cNvSpPr txBox="1"/>
          <p:nvPr/>
        </p:nvSpPr>
        <p:spPr>
          <a:xfrm rot="16200000">
            <a:off x="1562100" y="3933673"/>
            <a:ext cx="1981200" cy="307777"/>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Generations In Past</a:t>
            </a:r>
          </a:p>
        </p:txBody>
      </p:sp>
      <p:sp>
        <p:nvSpPr>
          <p:cNvPr id="42" name="TextBox 41">
            <a:extLst>
              <a:ext uri="{FF2B5EF4-FFF2-40B4-BE49-F238E27FC236}">
                <a16:creationId xmlns:a16="http://schemas.microsoft.com/office/drawing/2014/main" id="{3FDC9A2B-7503-9C96-E442-BFC1EEFA9C1D}"/>
              </a:ext>
            </a:extLst>
          </p:cNvPr>
          <p:cNvSpPr txBox="1"/>
          <p:nvPr/>
        </p:nvSpPr>
        <p:spPr>
          <a:xfrm>
            <a:off x="4038600" y="6186249"/>
            <a:ext cx="3478837" cy="215444"/>
          </a:xfrm>
          <a:prstGeom prst="rect">
            <a:avLst/>
          </a:prstGeom>
          <a:noFill/>
        </p:spPr>
        <p:txBody>
          <a:bodyPr wrap="square" rtlCol="0">
            <a:spAutoFit/>
          </a:bodyPr>
          <a:lstStyle/>
          <a:p>
            <a:r>
              <a:rPr lang="en-US" sz="800" dirty="0">
                <a:solidFill>
                  <a:srgbClr val="0C2320"/>
                </a:solidFill>
                <a:latin typeface="Georgia" panose="02040502050405020303" pitchFamily="18" charset="0"/>
              </a:rPr>
              <a:t>*chromosome not to scale</a:t>
            </a:r>
          </a:p>
        </p:txBody>
      </p:sp>
      <p:sp>
        <p:nvSpPr>
          <p:cNvPr id="43" name="TextBox 42">
            <a:extLst>
              <a:ext uri="{FF2B5EF4-FFF2-40B4-BE49-F238E27FC236}">
                <a16:creationId xmlns:a16="http://schemas.microsoft.com/office/drawing/2014/main" id="{292D8848-BCB4-DEB2-28BC-4C147D863DF9}"/>
              </a:ext>
            </a:extLst>
          </p:cNvPr>
          <p:cNvSpPr txBox="1"/>
          <p:nvPr/>
        </p:nvSpPr>
        <p:spPr>
          <a:xfrm>
            <a:off x="4246418" y="2878126"/>
            <a:ext cx="3478837" cy="338554"/>
          </a:xfrm>
          <a:prstGeom prst="rect">
            <a:avLst/>
          </a:prstGeom>
          <a:noFill/>
        </p:spPr>
        <p:txBody>
          <a:bodyPr wrap="square" rtlCol="0">
            <a:spAutoFit/>
          </a:bodyPr>
          <a:lstStyle/>
          <a:p>
            <a:r>
              <a:rPr lang="en-US" sz="800" dirty="0">
                <a:solidFill>
                  <a:srgbClr val="E95E0D"/>
                </a:solidFill>
                <a:latin typeface="Georgia" panose="02040502050405020303" pitchFamily="18" charset="0"/>
              </a:rPr>
              <a:t>*deeper connections</a:t>
            </a:r>
          </a:p>
          <a:p>
            <a:r>
              <a:rPr lang="en-US" sz="800" dirty="0">
                <a:solidFill>
                  <a:srgbClr val="E95E0D"/>
                </a:solidFill>
                <a:latin typeface="Georgia" panose="02040502050405020303" pitchFamily="18" charset="0"/>
              </a:rPr>
              <a:t>to other samples</a:t>
            </a:r>
          </a:p>
        </p:txBody>
      </p:sp>
    </p:spTree>
    <p:extLst>
      <p:ext uri="{BB962C8B-B14F-4D97-AF65-F5344CB8AC3E}">
        <p14:creationId xmlns:p14="http://schemas.microsoft.com/office/powerpoint/2010/main" val="56467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world&#10;&#10;Description automatically generated">
            <a:extLst>
              <a:ext uri="{FF2B5EF4-FFF2-40B4-BE49-F238E27FC236}">
                <a16:creationId xmlns:a16="http://schemas.microsoft.com/office/drawing/2014/main" id="{9E54633F-A1D6-21F2-5FC7-7593C41890A3}"/>
              </a:ext>
            </a:extLst>
          </p:cNvPr>
          <p:cNvPicPr>
            <a:picLocks noChangeAspect="1"/>
          </p:cNvPicPr>
          <p:nvPr/>
        </p:nvPicPr>
        <p:blipFill>
          <a:blip r:embed="rId3"/>
          <a:stretch>
            <a:fillRect/>
          </a:stretch>
        </p:blipFill>
        <p:spPr>
          <a:xfrm>
            <a:off x="4495800" y="228600"/>
            <a:ext cx="8382000" cy="8382000"/>
          </a:xfrm>
          <a:prstGeom prst="rect">
            <a:avLst/>
          </a:prstGeom>
        </p:spPr>
      </p:pic>
      <p:pic>
        <p:nvPicPr>
          <p:cNvPr id="24" name="Picture 23" descr="A diagram of a graph&#10;&#10;Description automatically generated">
            <a:extLst>
              <a:ext uri="{FF2B5EF4-FFF2-40B4-BE49-F238E27FC236}">
                <a16:creationId xmlns:a16="http://schemas.microsoft.com/office/drawing/2014/main" id="{4D9FAF7D-6543-962F-BC22-98F6875D4F59}"/>
              </a:ext>
            </a:extLst>
          </p:cNvPr>
          <p:cNvPicPr>
            <a:picLocks noChangeAspect="1"/>
          </p:cNvPicPr>
          <p:nvPr/>
        </p:nvPicPr>
        <p:blipFill>
          <a:blip r:embed="rId4"/>
          <a:stretch>
            <a:fillRect/>
          </a:stretch>
        </p:blipFill>
        <p:spPr>
          <a:xfrm>
            <a:off x="2706589" y="2895600"/>
            <a:ext cx="2715594" cy="3276600"/>
          </a:xfrm>
          <a:prstGeom prst="rect">
            <a:avLst/>
          </a:prstGeom>
        </p:spPr>
      </p:pic>
      <p:sp>
        <p:nvSpPr>
          <p:cNvPr id="2" name="Title 1">
            <a:extLst>
              <a:ext uri="{FF2B5EF4-FFF2-40B4-BE49-F238E27FC236}">
                <a16:creationId xmlns:a16="http://schemas.microsoft.com/office/drawing/2014/main" id="{B5BE875E-BFA6-F23F-AB0B-63A9F770D37F}"/>
              </a:ext>
            </a:extLst>
          </p:cNvPr>
          <p:cNvSpPr>
            <a:spLocks noGrp="1"/>
          </p:cNvSpPr>
          <p:nvPr>
            <p:ph type="title"/>
          </p:nvPr>
        </p:nvSpPr>
        <p:spPr/>
        <p:txBody>
          <a:bodyPr/>
          <a:lstStyle/>
          <a:p>
            <a:r>
              <a:rPr lang="en-US" dirty="0">
                <a:solidFill>
                  <a:srgbClr val="0C2320"/>
                </a:solidFill>
                <a:latin typeface="Georgia" panose="02040502050405020303" pitchFamily="18" charset="0"/>
              </a:rPr>
              <a:t>Tracking ancestral lineages</a:t>
            </a:r>
          </a:p>
        </p:txBody>
      </p:sp>
      <p:sp>
        <p:nvSpPr>
          <p:cNvPr id="3" name="Content Placeholder 2">
            <a:extLst>
              <a:ext uri="{FF2B5EF4-FFF2-40B4-BE49-F238E27FC236}">
                <a16:creationId xmlns:a16="http://schemas.microsoft.com/office/drawing/2014/main" id="{9F17C0AC-E4E1-EE25-6A54-EA1C91A77872}"/>
              </a:ext>
            </a:extLst>
          </p:cNvPr>
          <p:cNvSpPr>
            <a:spLocks noGrp="1"/>
          </p:cNvSpPr>
          <p:nvPr>
            <p:ph idx="1"/>
          </p:nvPr>
        </p:nvSpPr>
        <p:spPr/>
        <p:txBody>
          <a:bodyPr>
            <a:normAutofit/>
          </a:bodyPr>
          <a:lstStyle/>
          <a:p>
            <a:pPr marL="0" indent="0">
              <a:buNone/>
            </a:pPr>
            <a:r>
              <a:rPr lang="en-US" sz="2000" dirty="0">
                <a:solidFill>
                  <a:srgbClr val="0C2320"/>
                </a:solidFill>
                <a:latin typeface="Georgia" panose="02040502050405020303" pitchFamily="18" charset="0"/>
              </a:rPr>
              <a:t>Using the genome-wide MLE migration surface, we estimated the locations of ancestors from a single gene tree, accounting for uncertainty from the movement model</a:t>
            </a:r>
          </a:p>
        </p:txBody>
      </p:sp>
      <p:cxnSp>
        <p:nvCxnSpPr>
          <p:cNvPr id="9" name="Straight Arrow Connector 8">
            <a:extLst>
              <a:ext uri="{FF2B5EF4-FFF2-40B4-BE49-F238E27FC236}">
                <a16:creationId xmlns:a16="http://schemas.microsoft.com/office/drawing/2014/main" id="{F0D251ED-3E79-D334-350E-ADE10561E1FA}"/>
              </a:ext>
            </a:extLst>
          </p:cNvPr>
          <p:cNvCxnSpPr>
            <a:cxnSpLocks/>
          </p:cNvCxnSpPr>
          <p:nvPr/>
        </p:nvCxnSpPr>
        <p:spPr>
          <a:xfrm flipH="1" flipV="1">
            <a:off x="9906000" y="4495800"/>
            <a:ext cx="228600" cy="457200"/>
          </a:xfrm>
          <a:prstGeom prst="straightConnector1">
            <a:avLst/>
          </a:prstGeom>
          <a:ln w="63500">
            <a:solidFill>
              <a:srgbClr val="7F270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8674A4-0E66-79B8-26D5-18B32F152523}"/>
              </a:ext>
            </a:extLst>
          </p:cNvPr>
          <p:cNvSpPr txBox="1"/>
          <p:nvPr/>
        </p:nvSpPr>
        <p:spPr>
          <a:xfrm>
            <a:off x="9372600" y="5012809"/>
            <a:ext cx="1981200" cy="369332"/>
          </a:xfrm>
          <a:prstGeom prst="rect">
            <a:avLst/>
          </a:prstGeom>
          <a:noFill/>
        </p:spPr>
        <p:txBody>
          <a:bodyPr wrap="square" rtlCol="0">
            <a:spAutoFit/>
          </a:bodyPr>
          <a:lstStyle/>
          <a:p>
            <a:pPr algn="ctr"/>
            <a:r>
              <a:rPr lang="en-US" dirty="0">
                <a:solidFill>
                  <a:srgbClr val="7F2704"/>
                </a:solidFill>
                <a:latin typeface="Georgia" panose="02040502050405020303" pitchFamily="18" charset="0"/>
              </a:rPr>
              <a:t>Starting position</a:t>
            </a:r>
          </a:p>
        </p:txBody>
      </p:sp>
      <p:sp>
        <p:nvSpPr>
          <p:cNvPr id="11" name="TextBox 10">
            <a:extLst>
              <a:ext uri="{FF2B5EF4-FFF2-40B4-BE49-F238E27FC236}">
                <a16:creationId xmlns:a16="http://schemas.microsoft.com/office/drawing/2014/main" id="{B6ADACFE-BCF6-2CC3-60B3-4A7CCB8E8C1D}"/>
              </a:ext>
            </a:extLst>
          </p:cNvPr>
          <p:cNvSpPr txBox="1"/>
          <p:nvPr/>
        </p:nvSpPr>
        <p:spPr>
          <a:xfrm>
            <a:off x="505249" y="5770751"/>
            <a:ext cx="2667000" cy="523220"/>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Chromosome 17</a:t>
            </a:r>
          </a:p>
          <a:p>
            <a:pPr algn="ctr"/>
            <a:r>
              <a:rPr lang="en-US" sz="1400" dirty="0">
                <a:solidFill>
                  <a:srgbClr val="0C2320"/>
                </a:solidFill>
                <a:latin typeface="Georgia" panose="02040502050405020303" pitchFamily="18" charset="0"/>
              </a:rPr>
              <a:t>Interval 19,546,431-19,547,824</a:t>
            </a:r>
          </a:p>
        </p:txBody>
      </p:sp>
      <p:sp>
        <p:nvSpPr>
          <p:cNvPr id="18" name="TextBox 17">
            <a:extLst>
              <a:ext uri="{FF2B5EF4-FFF2-40B4-BE49-F238E27FC236}">
                <a16:creationId xmlns:a16="http://schemas.microsoft.com/office/drawing/2014/main" id="{ECFE09B6-FB93-F305-D2AC-8F7FA567726C}"/>
              </a:ext>
            </a:extLst>
          </p:cNvPr>
          <p:cNvSpPr txBox="1"/>
          <p:nvPr/>
        </p:nvSpPr>
        <p:spPr>
          <a:xfrm rot="16200000">
            <a:off x="1562100" y="3930282"/>
            <a:ext cx="1981200" cy="307777"/>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Generations In Past</a:t>
            </a:r>
          </a:p>
        </p:txBody>
      </p:sp>
      <p:sp>
        <p:nvSpPr>
          <p:cNvPr id="30" name="TextBox 29">
            <a:extLst>
              <a:ext uri="{FF2B5EF4-FFF2-40B4-BE49-F238E27FC236}">
                <a16:creationId xmlns:a16="http://schemas.microsoft.com/office/drawing/2014/main" id="{65705226-705C-B295-FA9A-8275EB0ED8C6}"/>
              </a:ext>
            </a:extLst>
          </p:cNvPr>
          <p:cNvSpPr txBox="1"/>
          <p:nvPr/>
        </p:nvSpPr>
        <p:spPr>
          <a:xfrm>
            <a:off x="4038600" y="6186249"/>
            <a:ext cx="3478837" cy="215444"/>
          </a:xfrm>
          <a:prstGeom prst="rect">
            <a:avLst/>
          </a:prstGeom>
          <a:noFill/>
        </p:spPr>
        <p:txBody>
          <a:bodyPr wrap="square" rtlCol="0">
            <a:spAutoFit/>
          </a:bodyPr>
          <a:lstStyle/>
          <a:p>
            <a:r>
              <a:rPr lang="en-US" sz="800" dirty="0">
                <a:solidFill>
                  <a:srgbClr val="0C2320"/>
                </a:solidFill>
                <a:latin typeface="Georgia" panose="02040502050405020303" pitchFamily="18" charset="0"/>
              </a:rPr>
              <a:t>*chromosome not to scale</a:t>
            </a:r>
          </a:p>
        </p:txBody>
      </p:sp>
      <p:sp>
        <p:nvSpPr>
          <p:cNvPr id="31" name="TextBox 30">
            <a:extLst>
              <a:ext uri="{FF2B5EF4-FFF2-40B4-BE49-F238E27FC236}">
                <a16:creationId xmlns:a16="http://schemas.microsoft.com/office/drawing/2014/main" id="{1CBD726A-E1EF-6EE0-0C31-7959B294E839}"/>
              </a:ext>
            </a:extLst>
          </p:cNvPr>
          <p:cNvSpPr txBox="1"/>
          <p:nvPr/>
        </p:nvSpPr>
        <p:spPr>
          <a:xfrm>
            <a:off x="4246418" y="2878126"/>
            <a:ext cx="3478837" cy="338554"/>
          </a:xfrm>
          <a:prstGeom prst="rect">
            <a:avLst/>
          </a:prstGeom>
          <a:noFill/>
        </p:spPr>
        <p:txBody>
          <a:bodyPr wrap="square" rtlCol="0">
            <a:spAutoFit/>
          </a:bodyPr>
          <a:lstStyle/>
          <a:p>
            <a:r>
              <a:rPr lang="en-US" sz="800" dirty="0">
                <a:solidFill>
                  <a:srgbClr val="E95E0D"/>
                </a:solidFill>
                <a:latin typeface="Georgia" panose="02040502050405020303" pitchFamily="18" charset="0"/>
              </a:rPr>
              <a:t>*deeper connections</a:t>
            </a:r>
          </a:p>
          <a:p>
            <a:r>
              <a:rPr lang="en-US" sz="800" dirty="0">
                <a:solidFill>
                  <a:srgbClr val="E95E0D"/>
                </a:solidFill>
                <a:latin typeface="Georgia" panose="02040502050405020303" pitchFamily="18" charset="0"/>
              </a:rPr>
              <a:t>to other samples</a:t>
            </a:r>
          </a:p>
        </p:txBody>
      </p:sp>
      <p:grpSp>
        <p:nvGrpSpPr>
          <p:cNvPr id="41" name="Group 40">
            <a:extLst>
              <a:ext uri="{FF2B5EF4-FFF2-40B4-BE49-F238E27FC236}">
                <a16:creationId xmlns:a16="http://schemas.microsoft.com/office/drawing/2014/main" id="{14CEA497-D5C0-02AF-F3BE-BB50ED38E537}"/>
              </a:ext>
            </a:extLst>
          </p:cNvPr>
          <p:cNvGrpSpPr/>
          <p:nvPr/>
        </p:nvGrpSpPr>
        <p:grpSpPr>
          <a:xfrm>
            <a:off x="8088417" y="5493399"/>
            <a:ext cx="3544586" cy="458805"/>
            <a:chOff x="8714321" y="4941227"/>
            <a:chExt cx="3544586" cy="458805"/>
          </a:xfrm>
        </p:grpSpPr>
        <p:sp>
          <p:nvSpPr>
            <p:cNvPr id="42" name="TextBox 41">
              <a:extLst>
                <a:ext uri="{FF2B5EF4-FFF2-40B4-BE49-F238E27FC236}">
                  <a16:creationId xmlns:a16="http://schemas.microsoft.com/office/drawing/2014/main" id="{C0DC5E98-B1E3-FE4A-DD41-BF06C77D7ACC}"/>
                </a:ext>
              </a:extLst>
            </p:cNvPr>
            <p:cNvSpPr txBox="1"/>
            <p:nvPr/>
          </p:nvSpPr>
          <p:spPr>
            <a:xfrm>
              <a:off x="8714321" y="5068669"/>
              <a:ext cx="1200615" cy="307777"/>
            </a:xfrm>
            <a:prstGeom prst="rect">
              <a:avLst/>
            </a:prstGeom>
            <a:noFill/>
          </p:spPr>
          <p:txBody>
            <a:bodyPr wrap="square" rtlCol="0">
              <a:spAutoFit/>
            </a:bodyPr>
            <a:lstStyle/>
            <a:p>
              <a:pPr algn="r"/>
              <a:r>
                <a:rPr lang="en-US" sz="1400" dirty="0">
                  <a:solidFill>
                    <a:srgbClr val="0C2320"/>
                  </a:solidFill>
                  <a:latin typeface="Georgia" panose="02040502050405020303" pitchFamily="18" charset="0"/>
                </a:rPr>
                <a:t>Less likely</a:t>
              </a:r>
            </a:p>
          </p:txBody>
        </p:sp>
        <p:grpSp>
          <p:nvGrpSpPr>
            <p:cNvPr id="43" name="Group 42">
              <a:extLst>
                <a:ext uri="{FF2B5EF4-FFF2-40B4-BE49-F238E27FC236}">
                  <a16:creationId xmlns:a16="http://schemas.microsoft.com/office/drawing/2014/main" id="{54D6DAB7-771A-1877-15F1-5A93F68788F5}"/>
                </a:ext>
              </a:extLst>
            </p:cNvPr>
            <p:cNvGrpSpPr/>
            <p:nvPr/>
          </p:nvGrpSpPr>
          <p:grpSpPr>
            <a:xfrm>
              <a:off x="9172392" y="4941227"/>
              <a:ext cx="3086515" cy="458805"/>
              <a:chOff x="9172392" y="4941227"/>
              <a:chExt cx="3086515" cy="458805"/>
            </a:xfrm>
          </p:grpSpPr>
          <p:sp>
            <p:nvSpPr>
              <p:cNvPr id="44" name="TextBox 43">
                <a:extLst>
                  <a:ext uri="{FF2B5EF4-FFF2-40B4-BE49-F238E27FC236}">
                    <a16:creationId xmlns:a16="http://schemas.microsoft.com/office/drawing/2014/main" id="{79961265-44D3-A548-86E6-3DAE825BD464}"/>
                  </a:ext>
                </a:extLst>
              </p:cNvPr>
              <p:cNvSpPr txBox="1"/>
              <p:nvPr/>
            </p:nvSpPr>
            <p:spPr>
              <a:xfrm>
                <a:off x="11058292" y="5092255"/>
                <a:ext cx="1200615" cy="307777"/>
              </a:xfrm>
              <a:prstGeom prst="rect">
                <a:avLst/>
              </a:prstGeom>
              <a:noFill/>
            </p:spPr>
            <p:txBody>
              <a:bodyPr wrap="square" rtlCol="0">
                <a:spAutoFit/>
              </a:bodyPr>
              <a:lstStyle/>
              <a:p>
                <a:r>
                  <a:rPr lang="en-US" sz="1400" dirty="0">
                    <a:solidFill>
                      <a:srgbClr val="0C2320"/>
                    </a:solidFill>
                    <a:latin typeface="Georgia" panose="02040502050405020303" pitchFamily="18" charset="0"/>
                  </a:rPr>
                  <a:t>More likely</a:t>
                </a:r>
              </a:p>
            </p:txBody>
          </p:sp>
          <p:grpSp>
            <p:nvGrpSpPr>
              <p:cNvPr id="45" name="Group 44">
                <a:extLst>
                  <a:ext uri="{FF2B5EF4-FFF2-40B4-BE49-F238E27FC236}">
                    <a16:creationId xmlns:a16="http://schemas.microsoft.com/office/drawing/2014/main" id="{DF5D1322-43C7-D82E-0164-D25084A3CC2A}"/>
                  </a:ext>
                </a:extLst>
              </p:cNvPr>
              <p:cNvGrpSpPr/>
              <p:nvPr/>
            </p:nvGrpSpPr>
            <p:grpSpPr>
              <a:xfrm>
                <a:off x="9172392" y="4941227"/>
                <a:ext cx="2623647" cy="159188"/>
                <a:chOff x="3810000" y="5943600"/>
                <a:chExt cx="3657600" cy="228600"/>
              </a:xfrm>
            </p:grpSpPr>
            <p:sp>
              <p:nvSpPr>
                <p:cNvPr id="46" name="Rectangle 45">
                  <a:extLst>
                    <a:ext uri="{FF2B5EF4-FFF2-40B4-BE49-F238E27FC236}">
                      <a16:creationId xmlns:a16="http://schemas.microsoft.com/office/drawing/2014/main" id="{9375C63E-3B9A-3FAD-713C-33AA863AE14A}"/>
                    </a:ext>
                  </a:extLst>
                </p:cNvPr>
                <p:cNvSpPr/>
                <p:nvPr/>
              </p:nvSpPr>
              <p:spPr>
                <a:xfrm>
                  <a:off x="3810000" y="5943600"/>
                  <a:ext cx="914400" cy="228600"/>
                </a:xfrm>
                <a:prstGeom prst="rect">
                  <a:avLst/>
                </a:prstGeom>
                <a:solidFill>
                  <a:srgbClr val="FFF5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BF21FFF-A9EC-0277-5745-C1B08563F98A}"/>
                    </a:ext>
                  </a:extLst>
                </p:cNvPr>
                <p:cNvSpPr/>
                <p:nvPr/>
              </p:nvSpPr>
              <p:spPr>
                <a:xfrm>
                  <a:off x="4724400" y="5943600"/>
                  <a:ext cx="914400" cy="228600"/>
                </a:xfrm>
                <a:prstGeom prst="rect">
                  <a:avLst/>
                </a:prstGeom>
                <a:solidFill>
                  <a:srgbClr val="FDB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8511CC3-40FE-88C5-77E3-C1A945380636}"/>
                    </a:ext>
                  </a:extLst>
                </p:cNvPr>
                <p:cNvSpPr/>
                <p:nvPr/>
              </p:nvSpPr>
              <p:spPr>
                <a:xfrm>
                  <a:off x="5638800" y="5943600"/>
                  <a:ext cx="914400" cy="228600"/>
                </a:xfrm>
                <a:prstGeom prst="rect">
                  <a:avLst/>
                </a:prstGeom>
                <a:solidFill>
                  <a:srgbClr val="E95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4A8215A-A56D-5B4E-00C8-C9416090433E}"/>
                    </a:ext>
                  </a:extLst>
                </p:cNvPr>
                <p:cNvSpPr/>
                <p:nvPr/>
              </p:nvSpPr>
              <p:spPr>
                <a:xfrm>
                  <a:off x="6553200" y="5943600"/>
                  <a:ext cx="914400" cy="228600"/>
                </a:xfrm>
                <a:prstGeom prst="rect">
                  <a:avLst/>
                </a:prstGeom>
                <a:solidFill>
                  <a:srgbClr val="7F27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27605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10;&#10;Description automatically generated">
            <a:extLst>
              <a:ext uri="{FF2B5EF4-FFF2-40B4-BE49-F238E27FC236}">
                <a16:creationId xmlns:a16="http://schemas.microsoft.com/office/drawing/2014/main" id="{417D8695-0535-6FF2-5F81-0FF7195B44F9}"/>
              </a:ext>
            </a:extLst>
          </p:cNvPr>
          <p:cNvPicPr>
            <a:picLocks noChangeAspect="1"/>
          </p:cNvPicPr>
          <p:nvPr/>
        </p:nvPicPr>
        <p:blipFill>
          <a:blip r:embed="rId2"/>
          <a:stretch>
            <a:fillRect/>
          </a:stretch>
        </p:blipFill>
        <p:spPr>
          <a:xfrm>
            <a:off x="4495800" y="228600"/>
            <a:ext cx="8382000" cy="8382000"/>
          </a:xfrm>
          <a:prstGeom prst="rect">
            <a:avLst/>
          </a:prstGeom>
        </p:spPr>
      </p:pic>
      <p:pic>
        <p:nvPicPr>
          <p:cNvPr id="19" name="Picture 18" descr="A diagram of a graph&#10;&#10;Description automatically generated">
            <a:extLst>
              <a:ext uri="{FF2B5EF4-FFF2-40B4-BE49-F238E27FC236}">
                <a16:creationId xmlns:a16="http://schemas.microsoft.com/office/drawing/2014/main" id="{124A88CB-D5A5-C80D-CF7C-E9D555AA1717}"/>
              </a:ext>
            </a:extLst>
          </p:cNvPr>
          <p:cNvPicPr>
            <a:picLocks noChangeAspect="1"/>
          </p:cNvPicPr>
          <p:nvPr/>
        </p:nvPicPr>
        <p:blipFill>
          <a:blip r:embed="rId3"/>
          <a:stretch>
            <a:fillRect/>
          </a:stretch>
        </p:blipFill>
        <p:spPr>
          <a:xfrm>
            <a:off x="2706589" y="2895600"/>
            <a:ext cx="2715594" cy="3276600"/>
          </a:xfrm>
          <a:prstGeom prst="rect">
            <a:avLst/>
          </a:prstGeom>
        </p:spPr>
      </p:pic>
      <p:sp>
        <p:nvSpPr>
          <p:cNvPr id="2" name="Title 1">
            <a:extLst>
              <a:ext uri="{FF2B5EF4-FFF2-40B4-BE49-F238E27FC236}">
                <a16:creationId xmlns:a16="http://schemas.microsoft.com/office/drawing/2014/main" id="{B5BE875E-BFA6-F23F-AB0B-63A9F770D37F}"/>
              </a:ext>
            </a:extLst>
          </p:cNvPr>
          <p:cNvSpPr>
            <a:spLocks noGrp="1"/>
          </p:cNvSpPr>
          <p:nvPr>
            <p:ph type="title"/>
          </p:nvPr>
        </p:nvSpPr>
        <p:spPr/>
        <p:txBody>
          <a:bodyPr/>
          <a:lstStyle/>
          <a:p>
            <a:r>
              <a:rPr lang="en-US" dirty="0">
                <a:solidFill>
                  <a:srgbClr val="0C2320"/>
                </a:solidFill>
                <a:latin typeface="Georgia" panose="02040502050405020303" pitchFamily="18" charset="0"/>
              </a:rPr>
              <a:t>Tracking ancestral lineages</a:t>
            </a:r>
          </a:p>
        </p:txBody>
      </p:sp>
      <p:sp>
        <p:nvSpPr>
          <p:cNvPr id="3" name="Content Placeholder 2">
            <a:extLst>
              <a:ext uri="{FF2B5EF4-FFF2-40B4-BE49-F238E27FC236}">
                <a16:creationId xmlns:a16="http://schemas.microsoft.com/office/drawing/2014/main" id="{9F17C0AC-E4E1-EE25-6A54-EA1C91A77872}"/>
              </a:ext>
            </a:extLst>
          </p:cNvPr>
          <p:cNvSpPr>
            <a:spLocks noGrp="1"/>
          </p:cNvSpPr>
          <p:nvPr>
            <p:ph idx="1"/>
          </p:nvPr>
        </p:nvSpPr>
        <p:spPr/>
        <p:txBody>
          <a:bodyPr>
            <a:normAutofit/>
          </a:bodyPr>
          <a:lstStyle/>
          <a:p>
            <a:pPr marL="0" indent="0">
              <a:buNone/>
            </a:pPr>
            <a:r>
              <a:rPr lang="en-US" sz="2000" dirty="0">
                <a:solidFill>
                  <a:srgbClr val="0C2320"/>
                </a:solidFill>
                <a:latin typeface="Georgia" panose="02040502050405020303" pitchFamily="18" charset="0"/>
              </a:rPr>
              <a:t>Using the genome-wide MLE migration surface, we estimated the locations of ancestors from a single gene tree, accounting for uncertainty from the movement model</a:t>
            </a:r>
          </a:p>
        </p:txBody>
      </p:sp>
      <p:sp>
        <p:nvSpPr>
          <p:cNvPr id="9" name="TextBox 8">
            <a:extLst>
              <a:ext uri="{FF2B5EF4-FFF2-40B4-BE49-F238E27FC236}">
                <a16:creationId xmlns:a16="http://schemas.microsoft.com/office/drawing/2014/main" id="{E08F8C04-8921-A237-5CDC-9639F32EBB0D}"/>
              </a:ext>
            </a:extLst>
          </p:cNvPr>
          <p:cNvSpPr txBox="1"/>
          <p:nvPr/>
        </p:nvSpPr>
        <p:spPr>
          <a:xfrm>
            <a:off x="505249" y="5770751"/>
            <a:ext cx="2667000" cy="523220"/>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Chromosome 17</a:t>
            </a:r>
          </a:p>
          <a:p>
            <a:pPr algn="ctr"/>
            <a:r>
              <a:rPr lang="en-US" sz="1400" dirty="0">
                <a:solidFill>
                  <a:srgbClr val="0C2320"/>
                </a:solidFill>
                <a:latin typeface="Georgia" panose="02040502050405020303" pitchFamily="18" charset="0"/>
              </a:rPr>
              <a:t>Interval 19,546,431-19,547,824</a:t>
            </a:r>
          </a:p>
        </p:txBody>
      </p:sp>
      <p:sp>
        <p:nvSpPr>
          <p:cNvPr id="12" name="TextBox 11">
            <a:extLst>
              <a:ext uri="{FF2B5EF4-FFF2-40B4-BE49-F238E27FC236}">
                <a16:creationId xmlns:a16="http://schemas.microsoft.com/office/drawing/2014/main" id="{968D1EA5-E16B-DABC-2D0F-24DF03C27B4F}"/>
              </a:ext>
            </a:extLst>
          </p:cNvPr>
          <p:cNvSpPr txBox="1"/>
          <p:nvPr/>
        </p:nvSpPr>
        <p:spPr>
          <a:xfrm rot="16200000">
            <a:off x="1562100" y="3930282"/>
            <a:ext cx="1981200" cy="307777"/>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Generations In Past</a:t>
            </a:r>
          </a:p>
        </p:txBody>
      </p:sp>
      <p:sp>
        <p:nvSpPr>
          <p:cNvPr id="22" name="TextBox 21">
            <a:extLst>
              <a:ext uri="{FF2B5EF4-FFF2-40B4-BE49-F238E27FC236}">
                <a16:creationId xmlns:a16="http://schemas.microsoft.com/office/drawing/2014/main" id="{E4F12DF6-F91B-A120-58BC-2A3092D6BE56}"/>
              </a:ext>
            </a:extLst>
          </p:cNvPr>
          <p:cNvSpPr txBox="1"/>
          <p:nvPr/>
        </p:nvSpPr>
        <p:spPr>
          <a:xfrm>
            <a:off x="4038600" y="6186249"/>
            <a:ext cx="3478837" cy="215444"/>
          </a:xfrm>
          <a:prstGeom prst="rect">
            <a:avLst/>
          </a:prstGeom>
          <a:noFill/>
        </p:spPr>
        <p:txBody>
          <a:bodyPr wrap="square" rtlCol="0">
            <a:spAutoFit/>
          </a:bodyPr>
          <a:lstStyle/>
          <a:p>
            <a:r>
              <a:rPr lang="en-US" sz="800" dirty="0">
                <a:solidFill>
                  <a:srgbClr val="0C2320"/>
                </a:solidFill>
                <a:latin typeface="Georgia" panose="02040502050405020303" pitchFamily="18" charset="0"/>
              </a:rPr>
              <a:t>*chromosome not to scale</a:t>
            </a:r>
          </a:p>
        </p:txBody>
      </p:sp>
      <p:sp>
        <p:nvSpPr>
          <p:cNvPr id="23" name="TextBox 22">
            <a:extLst>
              <a:ext uri="{FF2B5EF4-FFF2-40B4-BE49-F238E27FC236}">
                <a16:creationId xmlns:a16="http://schemas.microsoft.com/office/drawing/2014/main" id="{35F467B7-F122-B056-F589-42F9DA33A1AF}"/>
              </a:ext>
            </a:extLst>
          </p:cNvPr>
          <p:cNvSpPr txBox="1"/>
          <p:nvPr/>
        </p:nvSpPr>
        <p:spPr>
          <a:xfrm>
            <a:off x="4246418" y="2878126"/>
            <a:ext cx="3478837" cy="338554"/>
          </a:xfrm>
          <a:prstGeom prst="rect">
            <a:avLst/>
          </a:prstGeom>
          <a:noFill/>
        </p:spPr>
        <p:txBody>
          <a:bodyPr wrap="square" rtlCol="0">
            <a:spAutoFit/>
          </a:bodyPr>
          <a:lstStyle/>
          <a:p>
            <a:r>
              <a:rPr lang="en-US" sz="800" dirty="0">
                <a:solidFill>
                  <a:srgbClr val="E95E0D"/>
                </a:solidFill>
                <a:latin typeface="Georgia" panose="02040502050405020303" pitchFamily="18" charset="0"/>
              </a:rPr>
              <a:t>*deeper connections</a:t>
            </a:r>
          </a:p>
          <a:p>
            <a:r>
              <a:rPr lang="en-US" sz="800" dirty="0">
                <a:solidFill>
                  <a:srgbClr val="E95E0D"/>
                </a:solidFill>
                <a:latin typeface="Georgia" panose="02040502050405020303" pitchFamily="18" charset="0"/>
              </a:rPr>
              <a:t>to other samples</a:t>
            </a:r>
          </a:p>
        </p:txBody>
      </p:sp>
      <p:grpSp>
        <p:nvGrpSpPr>
          <p:cNvPr id="24" name="Group 23">
            <a:extLst>
              <a:ext uri="{FF2B5EF4-FFF2-40B4-BE49-F238E27FC236}">
                <a16:creationId xmlns:a16="http://schemas.microsoft.com/office/drawing/2014/main" id="{5CA37231-7EE0-03ED-E53E-4EEE7744914A}"/>
              </a:ext>
            </a:extLst>
          </p:cNvPr>
          <p:cNvGrpSpPr/>
          <p:nvPr/>
        </p:nvGrpSpPr>
        <p:grpSpPr>
          <a:xfrm>
            <a:off x="8088417" y="5493399"/>
            <a:ext cx="3544586" cy="458805"/>
            <a:chOff x="8714321" y="4941227"/>
            <a:chExt cx="3544586" cy="458805"/>
          </a:xfrm>
        </p:grpSpPr>
        <p:sp>
          <p:nvSpPr>
            <p:cNvPr id="25" name="TextBox 24">
              <a:extLst>
                <a:ext uri="{FF2B5EF4-FFF2-40B4-BE49-F238E27FC236}">
                  <a16:creationId xmlns:a16="http://schemas.microsoft.com/office/drawing/2014/main" id="{24D1964D-C7AD-543E-0FEC-B86E844E42FA}"/>
                </a:ext>
              </a:extLst>
            </p:cNvPr>
            <p:cNvSpPr txBox="1"/>
            <p:nvPr/>
          </p:nvSpPr>
          <p:spPr>
            <a:xfrm>
              <a:off x="8714321" y="5068669"/>
              <a:ext cx="1200615" cy="307777"/>
            </a:xfrm>
            <a:prstGeom prst="rect">
              <a:avLst/>
            </a:prstGeom>
            <a:noFill/>
          </p:spPr>
          <p:txBody>
            <a:bodyPr wrap="square" rtlCol="0">
              <a:spAutoFit/>
            </a:bodyPr>
            <a:lstStyle/>
            <a:p>
              <a:pPr algn="r"/>
              <a:r>
                <a:rPr lang="en-US" sz="1400" dirty="0">
                  <a:solidFill>
                    <a:srgbClr val="0C2320"/>
                  </a:solidFill>
                  <a:latin typeface="Georgia" panose="02040502050405020303" pitchFamily="18" charset="0"/>
                </a:rPr>
                <a:t>Less likely</a:t>
              </a:r>
            </a:p>
          </p:txBody>
        </p:sp>
        <p:grpSp>
          <p:nvGrpSpPr>
            <p:cNvPr id="26" name="Group 25">
              <a:extLst>
                <a:ext uri="{FF2B5EF4-FFF2-40B4-BE49-F238E27FC236}">
                  <a16:creationId xmlns:a16="http://schemas.microsoft.com/office/drawing/2014/main" id="{FB04882C-87EB-AD13-D4EA-0E23DC4F23F2}"/>
                </a:ext>
              </a:extLst>
            </p:cNvPr>
            <p:cNvGrpSpPr/>
            <p:nvPr/>
          </p:nvGrpSpPr>
          <p:grpSpPr>
            <a:xfrm>
              <a:off x="9172392" y="4941227"/>
              <a:ext cx="3086515" cy="458805"/>
              <a:chOff x="9172392" y="4941227"/>
              <a:chExt cx="3086515" cy="458805"/>
            </a:xfrm>
          </p:grpSpPr>
          <p:sp>
            <p:nvSpPr>
              <p:cNvPr id="27" name="TextBox 26">
                <a:extLst>
                  <a:ext uri="{FF2B5EF4-FFF2-40B4-BE49-F238E27FC236}">
                    <a16:creationId xmlns:a16="http://schemas.microsoft.com/office/drawing/2014/main" id="{2A06E5A2-62D7-B251-FFC4-A88D7B413D47}"/>
                  </a:ext>
                </a:extLst>
              </p:cNvPr>
              <p:cNvSpPr txBox="1"/>
              <p:nvPr/>
            </p:nvSpPr>
            <p:spPr>
              <a:xfrm>
                <a:off x="11058292" y="5092255"/>
                <a:ext cx="1200615" cy="307777"/>
              </a:xfrm>
              <a:prstGeom prst="rect">
                <a:avLst/>
              </a:prstGeom>
              <a:noFill/>
            </p:spPr>
            <p:txBody>
              <a:bodyPr wrap="square" rtlCol="0">
                <a:spAutoFit/>
              </a:bodyPr>
              <a:lstStyle/>
              <a:p>
                <a:r>
                  <a:rPr lang="en-US" sz="1400" dirty="0">
                    <a:solidFill>
                      <a:srgbClr val="0C2320"/>
                    </a:solidFill>
                    <a:latin typeface="Georgia" panose="02040502050405020303" pitchFamily="18" charset="0"/>
                  </a:rPr>
                  <a:t>More likely</a:t>
                </a:r>
              </a:p>
            </p:txBody>
          </p:sp>
          <p:grpSp>
            <p:nvGrpSpPr>
              <p:cNvPr id="28" name="Group 27">
                <a:extLst>
                  <a:ext uri="{FF2B5EF4-FFF2-40B4-BE49-F238E27FC236}">
                    <a16:creationId xmlns:a16="http://schemas.microsoft.com/office/drawing/2014/main" id="{5881DA06-E2AA-25BC-A699-60E3F9159B63}"/>
                  </a:ext>
                </a:extLst>
              </p:cNvPr>
              <p:cNvGrpSpPr/>
              <p:nvPr/>
            </p:nvGrpSpPr>
            <p:grpSpPr>
              <a:xfrm>
                <a:off x="9172392" y="4941227"/>
                <a:ext cx="2623647" cy="159188"/>
                <a:chOff x="3810000" y="5943600"/>
                <a:chExt cx="3657600" cy="228600"/>
              </a:xfrm>
            </p:grpSpPr>
            <p:sp>
              <p:nvSpPr>
                <p:cNvPr id="29" name="Rectangle 28">
                  <a:extLst>
                    <a:ext uri="{FF2B5EF4-FFF2-40B4-BE49-F238E27FC236}">
                      <a16:creationId xmlns:a16="http://schemas.microsoft.com/office/drawing/2014/main" id="{4A9A365C-E2F7-D0A3-3FCC-AD850BDB381F}"/>
                    </a:ext>
                  </a:extLst>
                </p:cNvPr>
                <p:cNvSpPr/>
                <p:nvPr/>
              </p:nvSpPr>
              <p:spPr>
                <a:xfrm>
                  <a:off x="3810000" y="5943600"/>
                  <a:ext cx="914400" cy="228600"/>
                </a:xfrm>
                <a:prstGeom prst="rect">
                  <a:avLst/>
                </a:prstGeom>
                <a:solidFill>
                  <a:srgbClr val="FFF5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E51518-97A6-237A-7E82-D3FD7A9E04D5}"/>
                    </a:ext>
                  </a:extLst>
                </p:cNvPr>
                <p:cNvSpPr/>
                <p:nvPr/>
              </p:nvSpPr>
              <p:spPr>
                <a:xfrm>
                  <a:off x="4724400" y="5943600"/>
                  <a:ext cx="914400" cy="228600"/>
                </a:xfrm>
                <a:prstGeom prst="rect">
                  <a:avLst/>
                </a:prstGeom>
                <a:solidFill>
                  <a:srgbClr val="FDB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192790E-41CC-B119-FAB6-2EA5DD03E360}"/>
                    </a:ext>
                  </a:extLst>
                </p:cNvPr>
                <p:cNvSpPr/>
                <p:nvPr/>
              </p:nvSpPr>
              <p:spPr>
                <a:xfrm>
                  <a:off x="5638800" y="5943600"/>
                  <a:ext cx="914400" cy="228600"/>
                </a:xfrm>
                <a:prstGeom prst="rect">
                  <a:avLst/>
                </a:prstGeom>
                <a:solidFill>
                  <a:srgbClr val="E95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8762A1-4EDF-9F6C-9A85-32C4CCFED985}"/>
                    </a:ext>
                  </a:extLst>
                </p:cNvPr>
                <p:cNvSpPr/>
                <p:nvPr/>
              </p:nvSpPr>
              <p:spPr>
                <a:xfrm>
                  <a:off x="6553200" y="5943600"/>
                  <a:ext cx="914400" cy="228600"/>
                </a:xfrm>
                <a:prstGeom prst="rect">
                  <a:avLst/>
                </a:prstGeom>
                <a:solidFill>
                  <a:srgbClr val="7F27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4256771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the earth&#10;&#10;Description automatically generated">
            <a:extLst>
              <a:ext uri="{FF2B5EF4-FFF2-40B4-BE49-F238E27FC236}">
                <a16:creationId xmlns:a16="http://schemas.microsoft.com/office/drawing/2014/main" id="{0F5D2811-9B66-2F70-2F37-9D4B1FD6EA69}"/>
              </a:ext>
            </a:extLst>
          </p:cNvPr>
          <p:cNvPicPr>
            <a:picLocks noChangeAspect="1"/>
          </p:cNvPicPr>
          <p:nvPr/>
        </p:nvPicPr>
        <p:blipFill>
          <a:blip r:embed="rId2"/>
          <a:stretch>
            <a:fillRect/>
          </a:stretch>
        </p:blipFill>
        <p:spPr>
          <a:xfrm>
            <a:off x="4419600" y="0"/>
            <a:ext cx="9144000" cy="6858000"/>
          </a:xfrm>
          <a:prstGeom prst="rect">
            <a:avLst/>
          </a:prstGeom>
        </p:spPr>
      </p:pic>
      <p:sp>
        <p:nvSpPr>
          <p:cNvPr id="3" name="Content Placeholder 2">
            <a:extLst>
              <a:ext uri="{FF2B5EF4-FFF2-40B4-BE49-F238E27FC236}">
                <a16:creationId xmlns:a16="http://schemas.microsoft.com/office/drawing/2014/main" id="{B30CEAE2-84EC-1C94-3F31-C98688AC6141}"/>
              </a:ext>
            </a:extLst>
          </p:cNvPr>
          <p:cNvSpPr>
            <a:spLocks noGrp="1"/>
          </p:cNvSpPr>
          <p:nvPr>
            <p:ph idx="1"/>
          </p:nvPr>
        </p:nvSpPr>
        <p:spPr>
          <a:xfrm>
            <a:off x="838200" y="2285999"/>
            <a:ext cx="3810000" cy="3890963"/>
          </a:xfrm>
        </p:spPr>
        <p:txBody>
          <a:bodyPr>
            <a:normAutofit/>
          </a:bodyPr>
          <a:lstStyle/>
          <a:p>
            <a:pPr marL="0" indent="0">
              <a:buNone/>
            </a:pPr>
            <a:r>
              <a:rPr lang="en-US" dirty="0">
                <a:solidFill>
                  <a:srgbClr val="0C2320"/>
                </a:solidFill>
                <a:latin typeface="Georgia" panose="02040502050405020303" pitchFamily="18" charset="0"/>
              </a:rPr>
              <a:t>Describe variation in migration rates across a landscape often due to topographic features, such as mountains and rivers.</a:t>
            </a:r>
          </a:p>
        </p:txBody>
      </p:sp>
      <p:sp>
        <p:nvSpPr>
          <p:cNvPr id="4" name="Title 1">
            <a:extLst>
              <a:ext uri="{FF2B5EF4-FFF2-40B4-BE49-F238E27FC236}">
                <a16:creationId xmlns:a16="http://schemas.microsoft.com/office/drawing/2014/main" id="{DB0C1AA9-1113-72A5-F9D6-509741D57A08}"/>
              </a:ext>
            </a:extLst>
          </p:cNvPr>
          <p:cNvSpPr txBox="1">
            <a:spLocks/>
          </p:cNvSpPr>
          <p:nvPr/>
        </p:nvSpPr>
        <p:spPr>
          <a:xfrm>
            <a:off x="838200" y="365124"/>
            <a:ext cx="4953000" cy="19208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C2320"/>
                </a:solidFill>
                <a:latin typeface="Georgia" panose="02040502050405020303" pitchFamily="18" charset="0"/>
              </a:rPr>
              <a:t>Migration</a:t>
            </a:r>
          </a:p>
          <a:p>
            <a:r>
              <a:rPr lang="en-US" dirty="0">
                <a:solidFill>
                  <a:srgbClr val="0C2320"/>
                </a:solidFill>
                <a:latin typeface="Georgia" panose="02040502050405020303" pitchFamily="18" charset="0"/>
              </a:rPr>
              <a:t>surfaces</a:t>
            </a:r>
          </a:p>
        </p:txBody>
      </p:sp>
      <p:sp>
        <p:nvSpPr>
          <p:cNvPr id="2" name="TextBox 1">
            <a:extLst>
              <a:ext uri="{FF2B5EF4-FFF2-40B4-BE49-F238E27FC236}">
                <a16:creationId xmlns:a16="http://schemas.microsoft.com/office/drawing/2014/main" id="{2DD12739-467A-72C8-DA62-3266E57962F0}"/>
              </a:ext>
            </a:extLst>
          </p:cNvPr>
          <p:cNvSpPr txBox="1"/>
          <p:nvPr/>
        </p:nvSpPr>
        <p:spPr>
          <a:xfrm>
            <a:off x="6115507" y="6280022"/>
            <a:ext cx="2945611" cy="461665"/>
          </a:xfrm>
          <a:prstGeom prst="rect">
            <a:avLst/>
          </a:prstGeom>
          <a:noFill/>
        </p:spPr>
        <p:txBody>
          <a:bodyPr wrap="square" rtlCol="0">
            <a:spAutoFit/>
          </a:bodyPr>
          <a:lstStyle/>
          <a:p>
            <a:pPr algn="r"/>
            <a:r>
              <a:rPr lang="en-US" sz="1200" b="0" i="0" u="none" strike="noStrike" dirty="0">
                <a:solidFill>
                  <a:srgbClr val="0C2320"/>
                </a:solidFill>
                <a:effectLst/>
                <a:latin typeface="Georgia" panose="02040502050405020303" pitchFamily="18" charset="0"/>
              </a:rPr>
              <a:t>Middle Earth by J.R.R. </a:t>
            </a:r>
            <a:r>
              <a:rPr lang="en-US" sz="1200" b="0" i="0" u="none" strike="noStrike" dirty="0" err="1">
                <a:solidFill>
                  <a:srgbClr val="0C2320"/>
                </a:solidFill>
                <a:effectLst/>
                <a:latin typeface="Georgia" panose="02040502050405020303" pitchFamily="18" charset="0"/>
              </a:rPr>
              <a:t>Tolkein</a:t>
            </a:r>
            <a:endParaRPr lang="en-US" sz="1200" b="0" i="0" u="none" strike="noStrike" dirty="0">
              <a:solidFill>
                <a:srgbClr val="0C2320"/>
              </a:solidFill>
              <a:effectLst/>
              <a:latin typeface="Georgia" panose="02040502050405020303" pitchFamily="18" charset="0"/>
            </a:endParaRPr>
          </a:p>
          <a:p>
            <a:pPr algn="r"/>
            <a:r>
              <a:rPr lang="en-US" sz="1200" b="0" i="0" u="none" strike="noStrike" dirty="0">
                <a:solidFill>
                  <a:srgbClr val="0C2320"/>
                </a:solidFill>
                <a:effectLst/>
                <a:latin typeface="Georgia" panose="02040502050405020303" pitchFamily="18" charset="0"/>
              </a:rPr>
              <a:t>Digitization by </a:t>
            </a:r>
            <a:r>
              <a:rPr lang="en-US" sz="1200" b="0" i="0" u="none" strike="noStrike" dirty="0" err="1">
                <a:solidFill>
                  <a:srgbClr val="0C2320"/>
                </a:solidFill>
                <a:effectLst/>
                <a:latin typeface="Georgia" panose="02040502050405020303" pitchFamily="18" charset="0"/>
              </a:rPr>
              <a:t>Kaith</a:t>
            </a:r>
            <a:r>
              <a:rPr lang="en-US" sz="1200" b="0" i="0" u="none" strike="noStrike" dirty="0">
                <a:solidFill>
                  <a:srgbClr val="0C2320"/>
                </a:solidFill>
                <a:effectLst/>
                <a:latin typeface="Georgia" panose="02040502050405020303" pitchFamily="18" charset="0"/>
              </a:rPr>
              <a:t> Menken</a:t>
            </a:r>
            <a:endParaRPr lang="en-US" sz="1200" dirty="0">
              <a:solidFill>
                <a:srgbClr val="0C2320"/>
              </a:solidFill>
              <a:latin typeface="Georgia" panose="02040502050405020303" pitchFamily="18" charset="0"/>
            </a:endParaRPr>
          </a:p>
        </p:txBody>
      </p:sp>
    </p:spTree>
    <p:extLst>
      <p:ext uri="{BB962C8B-B14F-4D97-AF65-F5344CB8AC3E}">
        <p14:creationId xmlns:p14="http://schemas.microsoft.com/office/powerpoint/2010/main" val="532416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world&#10;&#10;Description automatically generated">
            <a:extLst>
              <a:ext uri="{FF2B5EF4-FFF2-40B4-BE49-F238E27FC236}">
                <a16:creationId xmlns:a16="http://schemas.microsoft.com/office/drawing/2014/main" id="{CF122C08-E6A2-0EB0-FA76-7A2A13AC8F37}"/>
              </a:ext>
            </a:extLst>
          </p:cNvPr>
          <p:cNvPicPr>
            <a:picLocks noChangeAspect="1"/>
          </p:cNvPicPr>
          <p:nvPr/>
        </p:nvPicPr>
        <p:blipFill>
          <a:blip r:embed="rId2"/>
          <a:stretch>
            <a:fillRect/>
          </a:stretch>
        </p:blipFill>
        <p:spPr>
          <a:xfrm>
            <a:off x="4495800" y="228600"/>
            <a:ext cx="8382000" cy="8382000"/>
          </a:xfrm>
          <a:prstGeom prst="rect">
            <a:avLst/>
          </a:prstGeom>
        </p:spPr>
      </p:pic>
      <p:pic>
        <p:nvPicPr>
          <p:cNvPr id="20" name="Picture 19" descr="A diagram of a graph&#10;&#10;Description automatically generated">
            <a:extLst>
              <a:ext uri="{FF2B5EF4-FFF2-40B4-BE49-F238E27FC236}">
                <a16:creationId xmlns:a16="http://schemas.microsoft.com/office/drawing/2014/main" id="{EA65A517-734F-F400-B6AF-41392E953429}"/>
              </a:ext>
            </a:extLst>
          </p:cNvPr>
          <p:cNvPicPr>
            <a:picLocks noChangeAspect="1"/>
          </p:cNvPicPr>
          <p:nvPr/>
        </p:nvPicPr>
        <p:blipFill>
          <a:blip r:embed="rId3"/>
          <a:stretch>
            <a:fillRect/>
          </a:stretch>
        </p:blipFill>
        <p:spPr>
          <a:xfrm>
            <a:off x="2706589" y="2897312"/>
            <a:ext cx="2714175" cy="3274888"/>
          </a:xfrm>
          <a:prstGeom prst="rect">
            <a:avLst/>
          </a:prstGeom>
        </p:spPr>
      </p:pic>
      <p:sp>
        <p:nvSpPr>
          <p:cNvPr id="2" name="Title 1">
            <a:extLst>
              <a:ext uri="{FF2B5EF4-FFF2-40B4-BE49-F238E27FC236}">
                <a16:creationId xmlns:a16="http://schemas.microsoft.com/office/drawing/2014/main" id="{B5BE875E-BFA6-F23F-AB0B-63A9F770D37F}"/>
              </a:ext>
            </a:extLst>
          </p:cNvPr>
          <p:cNvSpPr>
            <a:spLocks noGrp="1"/>
          </p:cNvSpPr>
          <p:nvPr>
            <p:ph type="title"/>
          </p:nvPr>
        </p:nvSpPr>
        <p:spPr/>
        <p:txBody>
          <a:bodyPr/>
          <a:lstStyle/>
          <a:p>
            <a:r>
              <a:rPr lang="en-US" dirty="0">
                <a:solidFill>
                  <a:srgbClr val="0C2320"/>
                </a:solidFill>
                <a:latin typeface="Georgia" panose="02040502050405020303" pitchFamily="18" charset="0"/>
              </a:rPr>
              <a:t>Tracking ancestral lineages</a:t>
            </a:r>
          </a:p>
        </p:txBody>
      </p:sp>
      <p:sp>
        <p:nvSpPr>
          <p:cNvPr id="3" name="Content Placeholder 2">
            <a:extLst>
              <a:ext uri="{FF2B5EF4-FFF2-40B4-BE49-F238E27FC236}">
                <a16:creationId xmlns:a16="http://schemas.microsoft.com/office/drawing/2014/main" id="{9F17C0AC-E4E1-EE25-6A54-EA1C91A77872}"/>
              </a:ext>
            </a:extLst>
          </p:cNvPr>
          <p:cNvSpPr>
            <a:spLocks noGrp="1"/>
          </p:cNvSpPr>
          <p:nvPr>
            <p:ph idx="1"/>
          </p:nvPr>
        </p:nvSpPr>
        <p:spPr/>
        <p:txBody>
          <a:bodyPr>
            <a:normAutofit/>
          </a:bodyPr>
          <a:lstStyle/>
          <a:p>
            <a:pPr marL="0" indent="0">
              <a:buNone/>
            </a:pPr>
            <a:r>
              <a:rPr lang="en-US" sz="2000" dirty="0">
                <a:solidFill>
                  <a:srgbClr val="0C2320"/>
                </a:solidFill>
                <a:latin typeface="Georgia" panose="02040502050405020303" pitchFamily="18" charset="0"/>
              </a:rPr>
              <a:t>Using the genome-wide MLE migration surface, we estimated the locations of ancestors from a single gene tree, accounting for uncertainty from the movement model</a:t>
            </a:r>
          </a:p>
        </p:txBody>
      </p:sp>
      <p:sp>
        <p:nvSpPr>
          <p:cNvPr id="12" name="TextBox 11">
            <a:extLst>
              <a:ext uri="{FF2B5EF4-FFF2-40B4-BE49-F238E27FC236}">
                <a16:creationId xmlns:a16="http://schemas.microsoft.com/office/drawing/2014/main" id="{EE0AF745-9000-605F-E915-F38C4EC13087}"/>
              </a:ext>
            </a:extLst>
          </p:cNvPr>
          <p:cNvSpPr txBox="1"/>
          <p:nvPr/>
        </p:nvSpPr>
        <p:spPr>
          <a:xfrm>
            <a:off x="505249" y="5770751"/>
            <a:ext cx="2667000" cy="523220"/>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Chromosome 17</a:t>
            </a:r>
          </a:p>
          <a:p>
            <a:pPr algn="ctr"/>
            <a:r>
              <a:rPr lang="en-US" sz="1400" dirty="0">
                <a:solidFill>
                  <a:srgbClr val="0C2320"/>
                </a:solidFill>
                <a:latin typeface="Georgia" panose="02040502050405020303" pitchFamily="18" charset="0"/>
              </a:rPr>
              <a:t>Interval 19,546,431-19,547,824</a:t>
            </a:r>
          </a:p>
        </p:txBody>
      </p:sp>
      <p:sp>
        <p:nvSpPr>
          <p:cNvPr id="15" name="TextBox 14">
            <a:extLst>
              <a:ext uri="{FF2B5EF4-FFF2-40B4-BE49-F238E27FC236}">
                <a16:creationId xmlns:a16="http://schemas.microsoft.com/office/drawing/2014/main" id="{3F7E1184-A063-26B5-8140-607451C674C6}"/>
              </a:ext>
            </a:extLst>
          </p:cNvPr>
          <p:cNvSpPr txBox="1"/>
          <p:nvPr/>
        </p:nvSpPr>
        <p:spPr>
          <a:xfrm rot="16200000">
            <a:off x="1562100" y="3930282"/>
            <a:ext cx="1981200" cy="307777"/>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Generations In Past</a:t>
            </a:r>
          </a:p>
        </p:txBody>
      </p:sp>
      <p:sp>
        <p:nvSpPr>
          <p:cNvPr id="25" name="TextBox 24">
            <a:extLst>
              <a:ext uri="{FF2B5EF4-FFF2-40B4-BE49-F238E27FC236}">
                <a16:creationId xmlns:a16="http://schemas.microsoft.com/office/drawing/2014/main" id="{304CFF02-1F8C-313F-144B-92823A0CBEA2}"/>
              </a:ext>
            </a:extLst>
          </p:cNvPr>
          <p:cNvSpPr txBox="1"/>
          <p:nvPr/>
        </p:nvSpPr>
        <p:spPr>
          <a:xfrm>
            <a:off x="4038600" y="6186249"/>
            <a:ext cx="3478837" cy="215444"/>
          </a:xfrm>
          <a:prstGeom prst="rect">
            <a:avLst/>
          </a:prstGeom>
          <a:noFill/>
        </p:spPr>
        <p:txBody>
          <a:bodyPr wrap="square" rtlCol="0">
            <a:spAutoFit/>
          </a:bodyPr>
          <a:lstStyle/>
          <a:p>
            <a:r>
              <a:rPr lang="en-US" sz="800" dirty="0">
                <a:solidFill>
                  <a:srgbClr val="0C2320"/>
                </a:solidFill>
                <a:latin typeface="Georgia" panose="02040502050405020303" pitchFamily="18" charset="0"/>
              </a:rPr>
              <a:t>*chromosome not to scale</a:t>
            </a:r>
          </a:p>
        </p:txBody>
      </p:sp>
      <p:sp>
        <p:nvSpPr>
          <p:cNvPr id="26" name="TextBox 25">
            <a:extLst>
              <a:ext uri="{FF2B5EF4-FFF2-40B4-BE49-F238E27FC236}">
                <a16:creationId xmlns:a16="http://schemas.microsoft.com/office/drawing/2014/main" id="{47374F59-4CA2-AAFB-DCC9-918FFC50CD2E}"/>
              </a:ext>
            </a:extLst>
          </p:cNvPr>
          <p:cNvSpPr txBox="1"/>
          <p:nvPr/>
        </p:nvSpPr>
        <p:spPr>
          <a:xfrm>
            <a:off x="4246418" y="2878126"/>
            <a:ext cx="3478837" cy="338554"/>
          </a:xfrm>
          <a:prstGeom prst="rect">
            <a:avLst/>
          </a:prstGeom>
          <a:noFill/>
        </p:spPr>
        <p:txBody>
          <a:bodyPr wrap="square" rtlCol="0">
            <a:spAutoFit/>
          </a:bodyPr>
          <a:lstStyle/>
          <a:p>
            <a:r>
              <a:rPr lang="en-US" sz="800" dirty="0">
                <a:solidFill>
                  <a:srgbClr val="E95E0D"/>
                </a:solidFill>
                <a:latin typeface="Georgia" panose="02040502050405020303" pitchFamily="18" charset="0"/>
              </a:rPr>
              <a:t>*deeper connections</a:t>
            </a:r>
          </a:p>
          <a:p>
            <a:r>
              <a:rPr lang="en-US" sz="800" dirty="0">
                <a:solidFill>
                  <a:srgbClr val="E95E0D"/>
                </a:solidFill>
                <a:latin typeface="Georgia" panose="02040502050405020303" pitchFamily="18" charset="0"/>
              </a:rPr>
              <a:t>to other samples</a:t>
            </a:r>
          </a:p>
        </p:txBody>
      </p:sp>
      <p:grpSp>
        <p:nvGrpSpPr>
          <p:cNvPr id="27" name="Group 26">
            <a:extLst>
              <a:ext uri="{FF2B5EF4-FFF2-40B4-BE49-F238E27FC236}">
                <a16:creationId xmlns:a16="http://schemas.microsoft.com/office/drawing/2014/main" id="{4266D15A-3ED2-70A7-C739-031D0E0E47DE}"/>
              </a:ext>
            </a:extLst>
          </p:cNvPr>
          <p:cNvGrpSpPr/>
          <p:nvPr/>
        </p:nvGrpSpPr>
        <p:grpSpPr>
          <a:xfrm>
            <a:off x="8088417" y="5493399"/>
            <a:ext cx="3544586" cy="458805"/>
            <a:chOff x="8714321" y="4941227"/>
            <a:chExt cx="3544586" cy="458805"/>
          </a:xfrm>
        </p:grpSpPr>
        <p:sp>
          <p:nvSpPr>
            <p:cNvPr id="28" name="TextBox 27">
              <a:extLst>
                <a:ext uri="{FF2B5EF4-FFF2-40B4-BE49-F238E27FC236}">
                  <a16:creationId xmlns:a16="http://schemas.microsoft.com/office/drawing/2014/main" id="{C6CE583F-99D6-9606-65F7-1AFF70CF132B}"/>
                </a:ext>
              </a:extLst>
            </p:cNvPr>
            <p:cNvSpPr txBox="1"/>
            <p:nvPr/>
          </p:nvSpPr>
          <p:spPr>
            <a:xfrm>
              <a:off x="8714321" y="5068669"/>
              <a:ext cx="1200615" cy="307777"/>
            </a:xfrm>
            <a:prstGeom prst="rect">
              <a:avLst/>
            </a:prstGeom>
            <a:noFill/>
          </p:spPr>
          <p:txBody>
            <a:bodyPr wrap="square" rtlCol="0">
              <a:spAutoFit/>
            </a:bodyPr>
            <a:lstStyle/>
            <a:p>
              <a:pPr algn="r"/>
              <a:r>
                <a:rPr lang="en-US" sz="1400" dirty="0">
                  <a:solidFill>
                    <a:srgbClr val="0C2320"/>
                  </a:solidFill>
                  <a:latin typeface="Georgia" panose="02040502050405020303" pitchFamily="18" charset="0"/>
                </a:rPr>
                <a:t>Less likely</a:t>
              </a:r>
            </a:p>
          </p:txBody>
        </p:sp>
        <p:grpSp>
          <p:nvGrpSpPr>
            <p:cNvPr id="29" name="Group 28">
              <a:extLst>
                <a:ext uri="{FF2B5EF4-FFF2-40B4-BE49-F238E27FC236}">
                  <a16:creationId xmlns:a16="http://schemas.microsoft.com/office/drawing/2014/main" id="{908E3BB5-D526-1DE4-1D6E-9AF100911E5A}"/>
                </a:ext>
              </a:extLst>
            </p:cNvPr>
            <p:cNvGrpSpPr/>
            <p:nvPr/>
          </p:nvGrpSpPr>
          <p:grpSpPr>
            <a:xfrm>
              <a:off x="9172392" y="4941227"/>
              <a:ext cx="3086515" cy="458805"/>
              <a:chOff x="9172392" y="4941227"/>
              <a:chExt cx="3086515" cy="458805"/>
            </a:xfrm>
          </p:grpSpPr>
          <p:sp>
            <p:nvSpPr>
              <p:cNvPr id="30" name="TextBox 29">
                <a:extLst>
                  <a:ext uri="{FF2B5EF4-FFF2-40B4-BE49-F238E27FC236}">
                    <a16:creationId xmlns:a16="http://schemas.microsoft.com/office/drawing/2014/main" id="{060694BF-A33B-8859-EF95-8A36B997DF1C}"/>
                  </a:ext>
                </a:extLst>
              </p:cNvPr>
              <p:cNvSpPr txBox="1"/>
              <p:nvPr/>
            </p:nvSpPr>
            <p:spPr>
              <a:xfrm>
                <a:off x="11058292" y="5092255"/>
                <a:ext cx="1200615" cy="307777"/>
              </a:xfrm>
              <a:prstGeom prst="rect">
                <a:avLst/>
              </a:prstGeom>
              <a:noFill/>
            </p:spPr>
            <p:txBody>
              <a:bodyPr wrap="square" rtlCol="0">
                <a:spAutoFit/>
              </a:bodyPr>
              <a:lstStyle/>
              <a:p>
                <a:r>
                  <a:rPr lang="en-US" sz="1400" dirty="0">
                    <a:solidFill>
                      <a:srgbClr val="0C2320"/>
                    </a:solidFill>
                    <a:latin typeface="Georgia" panose="02040502050405020303" pitchFamily="18" charset="0"/>
                  </a:rPr>
                  <a:t>More likely</a:t>
                </a:r>
              </a:p>
            </p:txBody>
          </p:sp>
          <p:grpSp>
            <p:nvGrpSpPr>
              <p:cNvPr id="31" name="Group 30">
                <a:extLst>
                  <a:ext uri="{FF2B5EF4-FFF2-40B4-BE49-F238E27FC236}">
                    <a16:creationId xmlns:a16="http://schemas.microsoft.com/office/drawing/2014/main" id="{DFE95583-84F3-01F3-FDEF-FF588C98D78C}"/>
                  </a:ext>
                </a:extLst>
              </p:cNvPr>
              <p:cNvGrpSpPr/>
              <p:nvPr/>
            </p:nvGrpSpPr>
            <p:grpSpPr>
              <a:xfrm>
                <a:off x="9172392" y="4941227"/>
                <a:ext cx="2623647" cy="159188"/>
                <a:chOff x="3810000" y="5943600"/>
                <a:chExt cx="3657600" cy="228600"/>
              </a:xfrm>
            </p:grpSpPr>
            <p:sp>
              <p:nvSpPr>
                <p:cNvPr id="32" name="Rectangle 31">
                  <a:extLst>
                    <a:ext uri="{FF2B5EF4-FFF2-40B4-BE49-F238E27FC236}">
                      <a16:creationId xmlns:a16="http://schemas.microsoft.com/office/drawing/2014/main" id="{BE169E8D-17B1-326C-E3EC-44434DCF7C70}"/>
                    </a:ext>
                  </a:extLst>
                </p:cNvPr>
                <p:cNvSpPr/>
                <p:nvPr/>
              </p:nvSpPr>
              <p:spPr>
                <a:xfrm>
                  <a:off x="3810000" y="5943600"/>
                  <a:ext cx="914400" cy="228600"/>
                </a:xfrm>
                <a:prstGeom prst="rect">
                  <a:avLst/>
                </a:prstGeom>
                <a:solidFill>
                  <a:srgbClr val="FFF5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EB2AC0A-7D97-3790-3B1C-C919D4F495E7}"/>
                    </a:ext>
                  </a:extLst>
                </p:cNvPr>
                <p:cNvSpPr/>
                <p:nvPr/>
              </p:nvSpPr>
              <p:spPr>
                <a:xfrm>
                  <a:off x="4724400" y="5943600"/>
                  <a:ext cx="914400" cy="228600"/>
                </a:xfrm>
                <a:prstGeom prst="rect">
                  <a:avLst/>
                </a:prstGeom>
                <a:solidFill>
                  <a:srgbClr val="FDB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12210E7-61EC-1037-786F-C7F7A070AE59}"/>
                    </a:ext>
                  </a:extLst>
                </p:cNvPr>
                <p:cNvSpPr/>
                <p:nvPr/>
              </p:nvSpPr>
              <p:spPr>
                <a:xfrm>
                  <a:off x="5638800" y="5943600"/>
                  <a:ext cx="914400" cy="228600"/>
                </a:xfrm>
                <a:prstGeom prst="rect">
                  <a:avLst/>
                </a:prstGeom>
                <a:solidFill>
                  <a:srgbClr val="E95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DA0DB1F-74EF-EA19-D700-9F6F7895AAE2}"/>
                    </a:ext>
                  </a:extLst>
                </p:cNvPr>
                <p:cNvSpPr/>
                <p:nvPr/>
              </p:nvSpPr>
              <p:spPr>
                <a:xfrm>
                  <a:off x="6553200" y="5943600"/>
                  <a:ext cx="914400" cy="228600"/>
                </a:xfrm>
                <a:prstGeom prst="rect">
                  <a:avLst/>
                </a:prstGeom>
                <a:solidFill>
                  <a:srgbClr val="7F27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90629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10;&#10;Description automatically generated">
            <a:extLst>
              <a:ext uri="{FF2B5EF4-FFF2-40B4-BE49-F238E27FC236}">
                <a16:creationId xmlns:a16="http://schemas.microsoft.com/office/drawing/2014/main" id="{A4AC566D-108E-F1CB-9512-293CB2C19D4A}"/>
              </a:ext>
            </a:extLst>
          </p:cNvPr>
          <p:cNvPicPr>
            <a:picLocks noChangeAspect="1"/>
          </p:cNvPicPr>
          <p:nvPr/>
        </p:nvPicPr>
        <p:blipFill>
          <a:blip r:embed="rId2"/>
          <a:stretch>
            <a:fillRect/>
          </a:stretch>
        </p:blipFill>
        <p:spPr>
          <a:xfrm>
            <a:off x="4495800" y="228600"/>
            <a:ext cx="8382000" cy="8382000"/>
          </a:xfrm>
          <a:prstGeom prst="rect">
            <a:avLst/>
          </a:prstGeom>
        </p:spPr>
      </p:pic>
      <p:pic>
        <p:nvPicPr>
          <p:cNvPr id="19" name="Picture 18" descr="A diagram of a graph&#10;&#10;Description automatically generated">
            <a:extLst>
              <a:ext uri="{FF2B5EF4-FFF2-40B4-BE49-F238E27FC236}">
                <a16:creationId xmlns:a16="http://schemas.microsoft.com/office/drawing/2014/main" id="{81CF1D96-EF9E-E54C-6F34-9560C89A4178}"/>
              </a:ext>
            </a:extLst>
          </p:cNvPr>
          <p:cNvPicPr>
            <a:picLocks noChangeAspect="1"/>
          </p:cNvPicPr>
          <p:nvPr/>
        </p:nvPicPr>
        <p:blipFill>
          <a:blip r:embed="rId3"/>
          <a:stretch>
            <a:fillRect/>
          </a:stretch>
        </p:blipFill>
        <p:spPr>
          <a:xfrm>
            <a:off x="2706589" y="2897312"/>
            <a:ext cx="2714175" cy="3274888"/>
          </a:xfrm>
          <a:prstGeom prst="rect">
            <a:avLst/>
          </a:prstGeom>
        </p:spPr>
      </p:pic>
      <p:sp>
        <p:nvSpPr>
          <p:cNvPr id="2" name="Title 1">
            <a:extLst>
              <a:ext uri="{FF2B5EF4-FFF2-40B4-BE49-F238E27FC236}">
                <a16:creationId xmlns:a16="http://schemas.microsoft.com/office/drawing/2014/main" id="{B5BE875E-BFA6-F23F-AB0B-63A9F770D37F}"/>
              </a:ext>
            </a:extLst>
          </p:cNvPr>
          <p:cNvSpPr>
            <a:spLocks noGrp="1"/>
          </p:cNvSpPr>
          <p:nvPr>
            <p:ph type="title"/>
          </p:nvPr>
        </p:nvSpPr>
        <p:spPr/>
        <p:txBody>
          <a:bodyPr/>
          <a:lstStyle/>
          <a:p>
            <a:r>
              <a:rPr lang="en-US" dirty="0">
                <a:solidFill>
                  <a:srgbClr val="0C2320"/>
                </a:solidFill>
                <a:latin typeface="Georgia" panose="02040502050405020303" pitchFamily="18" charset="0"/>
              </a:rPr>
              <a:t>Tracking ancestral lineages</a:t>
            </a:r>
          </a:p>
        </p:txBody>
      </p:sp>
      <p:sp>
        <p:nvSpPr>
          <p:cNvPr id="3" name="Content Placeholder 2">
            <a:extLst>
              <a:ext uri="{FF2B5EF4-FFF2-40B4-BE49-F238E27FC236}">
                <a16:creationId xmlns:a16="http://schemas.microsoft.com/office/drawing/2014/main" id="{9F17C0AC-E4E1-EE25-6A54-EA1C91A77872}"/>
              </a:ext>
            </a:extLst>
          </p:cNvPr>
          <p:cNvSpPr>
            <a:spLocks noGrp="1"/>
          </p:cNvSpPr>
          <p:nvPr>
            <p:ph idx="1"/>
          </p:nvPr>
        </p:nvSpPr>
        <p:spPr/>
        <p:txBody>
          <a:bodyPr>
            <a:normAutofit/>
          </a:bodyPr>
          <a:lstStyle/>
          <a:p>
            <a:pPr marL="0" indent="0">
              <a:buNone/>
            </a:pPr>
            <a:r>
              <a:rPr lang="en-US" sz="2000" dirty="0">
                <a:solidFill>
                  <a:srgbClr val="0C2320"/>
                </a:solidFill>
                <a:latin typeface="Georgia" panose="02040502050405020303" pitchFamily="18" charset="0"/>
              </a:rPr>
              <a:t>Using the genome-wide MLE migration surface, we estimated the locations of ancestors from a single gene tree, accounting for uncertainty from the movement model</a:t>
            </a:r>
          </a:p>
        </p:txBody>
      </p:sp>
      <p:sp>
        <p:nvSpPr>
          <p:cNvPr id="12" name="TextBox 11">
            <a:extLst>
              <a:ext uri="{FF2B5EF4-FFF2-40B4-BE49-F238E27FC236}">
                <a16:creationId xmlns:a16="http://schemas.microsoft.com/office/drawing/2014/main" id="{F43874D6-0A52-EE71-54F1-4E22F0DEA583}"/>
              </a:ext>
            </a:extLst>
          </p:cNvPr>
          <p:cNvSpPr txBox="1"/>
          <p:nvPr/>
        </p:nvSpPr>
        <p:spPr>
          <a:xfrm>
            <a:off x="505249" y="5770751"/>
            <a:ext cx="2667000" cy="523220"/>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Chromosome 17</a:t>
            </a:r>
          </a:p>
          <a:p>
            <a:pPr algn="ctr"/>
            <a:r>
              <a:rPr lang="en-US" sz="1400" dirty="0">
                <a:solidFill>
                  <a:srgbClr val="0C2320"/>
                </a:solidFill>
                <a:latin typeface="Georgia" panose="02040502050405020303" pitchFamily="18" charset="0"/>
              </a:rPr>
              <a:t>Interval 19,546,431-19,547,824</a:t>
            </a:r>
          </a:p>
        </p:txBody>
      </p:sp>
      <p:sp>
        <p:nvSpPr>
          <p:cNvPr id="15" name="TextBox 14">
            <a:extLst>
              <a:ext uri="{FF2B5EF4-FFF2-40B4-BE49-F238E27FC236}">
                <a16:creationId xmlns:a16="http://schemas.microsoft.com/office/drawing/2014/main" id="{35E15AD4-7EC5-BC70-0230-12CA84722B50}"/>
              </a:ext>
            </a:extLst>
          </p:cNvPr>
          <p:cNvSpPr txBox="1"/>
          <p:nvPr/>
        </p:nvSpPr>
        <p:spPr>
          <a:xfrm rot="16200000">
            <a:off x="1562100" y="3930282"/>
            <a:ext cx="1981200" cy="307777"/>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Generations In Past</a:t>
            </a:r>
          </a:p>
        </p:txBody>
      </p:sp>
      <p:sp>
        <p:nvSpPr>
          <p:cNvPr id="24" name="TextBox 23">
            <a:extLst>
              <a:ext uri="{FF2B5EF4-FFF2-40B4-BE49-F238E27FC236}">
                <a16:creationId xmlns:a16="http://schemas.microsoft.com/office/drawing/2014/main" id="{473FF396-2441-1894-0CE7-D2FB36F2CCB5}"/>
              </a:ext>
            </a:extLst>
          </p:cNvPr>
          <p:cNvSpPr txBox="1"/>
          <p:nvPr/>
        </p:nvSpPr>
        <p:spPr>
          <a:xfrm>
            <a:off x="4038600" y="6186249"/>
            <a:ext cx="3478837" cy="215444"/>
          </a:xfrm>
          <a:prstGeom prst="rect">
            <a:avLst/>
          </a:prstGeom>
          <a:noFill/>
        </p:spPr>
        <p:txBody>
          <a:bodyPr wrap="square" rtlCol="0">
            <a:spAutoFit/>
          </a:bodyPr>
          <a:lstStyle/>
          <a:p>
            <a:r>
              <a:rPr lang="en-US" sz="800" dirty="0">
                <a:solidFill>
                  <a:srgbClr val="0C2320"/>
                </a:solidFill>
                <a:latin typeface="Georgia" panose="02040502050405020303" pitchFamily="18" charset="0"/>
              </a:rPr>
              <a:t>*chromosome not to scale</a:t>
            </a:r>
          </a:p>
        </p:txBody>
      </p:sp>
      <p:sp>
        <p:nvSpPr>
          <p:cNvPr id="25" name="TextBox 24">
            <a:extLst>
              <a:ext uri="{FF2B5EF4-FFF2-40B4-BE49-F238E27FC236}">
                <a16:creationId xmlns:a16="http://schemas.microsoft.com/office/drawing/2014/main" id="{2675E10D-DF9C-302B-D9A3-4D8468CD880D}"/>
              </a:ext>
            </a:extLst>
          </p:cNvPr>
          <p:cNvSpPr txBox="1"/>
          <p:nvPr/>
        </p:nvSpPr>
        <p:spPr>
          <a:xfrm>
            <a:off x="4246418" y="2878126"/>
            <a:ext cx="3478837" cy="338554"/>
          </a:xfrm>
          <a:prstGeom prst="rect">
            <a:avLst/>
          </a:prstGeom>
          <a:noFill/>
        </p:spPr>
        <p:txBody>
          <a:bodyPr wrap="square" rtlCol="0">
            <a:spAutoFit/>
          </a:bodyPr>
          <a:lstStyle/>
          <a:p>
            <a:r>
              <a:rPr lang="en-US" sz="800" dirty="0">
                <a:solidFill>
                  <a:srgbClr val="E95E0D"/>
                </a:solidFill>
                <a:latin typeface="Georgia" panose="02040502050405020303" pitchFamily="18" charset="0"/>
              </a:rPr>
              <a:t>*deeper connections</a:t>
            </a:r>
          </a:p>
          <a:p>
            <a:r>
              <a:rPr lang="en-US" sz="800" dirty="0">
                <a:solidFill>
                  <a:srgbClr val="E95E0D"/>
                </a:solidFill>
                <a:latin typeface="Georgia" panose="02040502050405020303" pitchFamily="18" charset="0"/>
              </a:rPr>
              <a:t>to other samples</a:t>
            </a:r>
          </a:p>
        </p:txBody>
      </p:sp>
      <p:grpSp>
        <p:nvGrpSpPr>
          <p:cNvPr id="26" name="Group 25">
            <a:extLst>
              <a:ext uri="{FF2B5EF4-FFF2-40B4-BE49-F238E27FC236}">
                <a16:creationId xmlns:a16="http://schemas.microsoft.com/office/drawing/2014/main" id="{6873DCD2-5E90-187E-A725-2459531937EC}"/>
              </a:ext>
            </a:extLst>
          </p:cNvPr>
          <p:cNvGrpSpPr/>
          <p:nvPr/>
        </p:nvGrpSpPr>
        <p:grpSpPr>
          <a:xfrm>
            <a:off x="8088417" y="5493399"/>
            <a:ext cx="3544586" cy="458805"/>
            <a:chOff x="8714321" y="4941227"/>
            <a:chExt cx="3544586" cy="458805"/>
          </a:xfrm>
        </p:grpSpPr>
        <p:sp>
          <p:nvSpPr>
            <p:cNvPr id="27" name="TextBox 26">
              <a:extLst>
                <a:ext uri="{FF2B5EF4-FFF2-40B4-BE49-F238E27FC236}">
                  <a16:creationId xmlns:a16="http://schemas.microsoft.com/office/drawing/2014/main" id="{E9BA78A5-9453-EA23-24DD-617129DBA765}"/>
                </a:ext>
              </a:extLst>
            </p:cNvPr>
            <p:cNvSpPr txBox="1"/>
            <p:nvPr/>
          </p:nvSpPr>
          <p:spPr>
            <a:xfrm>
              <a:off x="8714321" y="5068669"/>
              <a:ext cx="1200615" cy="307777"/>
            </a:xfrm>
            <a:prstGeom prst="rect">
              <a:avLst/>
            </a:prstGeom>
            <a:noFill/>
          </p:spPr>
          <p:txBody>
            <a:bodyPr wrap="square" rtlCol="0">
              <a:spAutoFit/>
            </a:bodyPr>
            <a:lstStyle/>
            <a:p>
              <a:pPr algn="r"/>
              <a:r>
                <a:rPr lang="en-US" sz="1400" dirty="0">
                  <a:solidFill>
                    <a:srgbClr val="0C2320"/>
                  </a:solidFill>
                  <a:latin typeface="Georgia" panose="02040502050405020303" pitchFamily="18" charset="0"/>
                </a:rPr>
                <a:t>Less likely</a:t>
              </a:r>
            </a:p>
          </p:txBody>
        </p:sp>
        <p:grpSp>
          <p:nvGrpSpPr>
            <p:cNvPr id="28" name="Group 27">
              <a:extLst>
                <a:ext uri="{FF2B5EF4-FFF2-40B4-BE49-F238E27FC236}">
                  <a16:creationId xmlns:a16="http://schemas.microsoft.com/office/drawing/2014/main" id="{77BCD377-7388-507A-4D36-5DCD15AFF974}"/>
                </a:ext>
              </a:extLst>
            </p:cNvPr>
            <p:cNvGrpSpPr/>
            <p:nvPr/>
          </p:nvGrpSpPr>
          <p:grpSpPr>
            <a:xfrm>
              <a:off x="9172392" y="4941227"/>
              <a:ext cx="3086515" cy="458805"/>
              <a:chOff x="9172392" y="4941227"/>
              <a:chExt cx="3086515" cy="458805"/>
            </a:xfrm>
          </p:grpSpPr>
          <p:sp>
            <p:nvSpPr>
              <p:cNvPr id="29" name="TextBox 28">
                <a:extLst>
                  <a:ext uri="{FF2B5EF4-FFF2-40B4-BE49-F238E27FC236}">
                    <a16:creationId xmlns:a16="http://schemas.microsoft.com/office/drawing/2014/main" id="{469A6B19-1203-1F76-BF16-F0600F915CD7}"/>
                  </a:ext>
                </a:extLst>
              </p:cNvPr>
              <p:cNvSpPr txBox="1"/>
              <p:nvPr/>
            </p:nvSpPr>
            <p:spPr>
              <a:xfrm>
                <a:off x="11058292" y="5092255"/>
                <a:ext cx="1200615" cy="307777"/>
              </a:xfrm>
              <a:prstGeom prst="rect">
                <a:avLst/>
              </a:prstGeom>
              <a:noFill/>
            </p:spPr>
            <p:txBody>
              <a:bodyPr wrap="square" rtlCol="0">
                <a:spAutoFit/>
              </a:bodyPr>
              <a:lstStyle/>
              <a:p>
                <a:r>
                  <a:rPr lang="en-US" sz="1400" dirty="0">
                    <a:solidFill>
                      <a:srgbClr val="0C2320"/>
                    </a:solidFill>
                    <a:latin typeface="Georgia" panose="02040502050405020303" pitchFamily="18" charset="0"/>
                  </a:rPr>
                  <a:t>More likely</a:t>
                </a:r>
              </a:p>
            </p:txBody>
          </p:sp>
          <p:grpSp>
            <p:nvGrpSpPr>
              <p:cNvPr id="30" name="Group 29">
                <a:extLst>
                  <a:ext uri="{FF2B5EF4-FFF2-40B4-BE49-F238E27FC236}">
                    <a16:creationId xmlns:a16="http://schemas.microsoft.com/office/drawing/2014/main" id="{CEA25B41-28F5-8CC1-ABB8-DD660BF48788}"/>
                  </a:ext>
                </a:extLst>
              </p:cNvPr>
              <p:cNvGrpSpPr/>
              <p:nvPr/>
            </p:nvGrpSpPr>
            <p:grpSpPr>
              <a:xfrm>
                <a:off x="9172392" y="4941227"/>
                <a:ext cx="2623647" cy="159188"/>
                <a:chOff x="3810000" y="5943600"/>
                <a:chExt cx="3657600" cy="228600"/>
              </a:xfrm>
            </p:grpSpPr>
            <p:sp>
              <p:nvSpPr>
                <p:cNvPr id="31" name="Rectangle 30">
                  <a:extLst>
                    <a:ext uri="{FF2B5EF4-FFF2-40B4-BE49-F238E27FC236}">
                      <a16:creationId xmlns:a16="http://schemas.microsoft.com/office/drawing/2014/main" id="{C51B220E-34C6-D2E1-3F21-ED3092CDA994}"/>
                    </a:ext>
                  </a:extLst>
                </p:cNvPr>
                <p:cNvSpPr/>
                <p:nvPr/>
              </p:nvSpPr>
              <p:spPr>
                <a:xfrm>
                  <a:off x="3810000" y="5943600"/>
                  <a:ext cx="914400" cy="228600"/>
                </a:xfrm>
                <a:prstGeom prst="rect">
                  <a:avLst/>
                </a:prstGeom>
                <a:solidFill>
                  <a:srgbClr val="FFF5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C54BA-5508-D2DD-4C44-ED4B89DB3C88}"/>
                    </a:ext>
                  </a:extLst>
                </p:cNvPr>
                <p:cNvSpPr/>
                <p:nvPr/>
              </p:nvSpPr>
              <p:spPr>
                <a:xfrm>
                  <a:off x="4724400" y="5943600"/>
                  <a:ext cx="914400" cy="228600"/>
                </a:xfrm>
                <a:prstGeom prst="rect">
                  <a:avLst/>
                </a:prstGeom>
                <a:solidFill>
                  <a:srgbClr val="FDB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BEDC78-89E2-CF7F-D71A-FF42456343C1}"/>
                    </a:ext>
                  </a:extLst>
                </p:cNvPr>
                <p:cNvSpPr/>
                <p:nvPr/>
              </p:nvSpPr>
              <p:spPr>
                <a:xfrm>
                  <a:off x="5638800" y="5943600"/>
                  <a:ext cx="914400" cy="228600"/>
                </a:xfrm>
                <a:prstGeom prst="rect">
                  <a:avLst/>
                </a:prstGeom>
                <a:solidFill>
                  <a:srgbClr val="E95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2719639-AB63-AA96-AAC3-E4D59E6C61EC}"/>
                    </a:ext>
                  </a:extLst>
                </p:cNvPr>
                <p:cNvSpPr/>
                <p:nvPr/>
              </p:nvSpPr>
              <p:spPr>
                <a:xfrm>
                  <a:off x="6553200" y="5943600"/>
                  <a:ext cx="914400" cy="228600"/>
                </a:xfrm>
                <a:prstGeom prst="rect">
                  <a:avLst/>
                </a:prstGeom>
                <a:solidFill>
                  <a:srgbClr val="7F27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658357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world&#10;&#10;Description automatically generated">
            <a:extLst>
              <a:ext uri="{FF2B5EF4-FFF2-40B4-BE49-F238E27FC236}">
                <a16:creationId xmlns:a16="http://schemas.microsoft.com/office/drawing/2014/main" id="{4A05743F-A503-4307-07AC-D4175E5A04CA}"/>
              </a:ext>
            </a:extLst>
          </p:cNvPr>
          <p:cNvPicPr>
            <a:picLocks noChangeAspect="1"/>
          </p:cNvPicPr>
          <p:nvPr/>
        </p:nvPicPr>
        <p:blipFill>
          <a:blip r:embed="rId2"/>
          <a:stretch>
            <a:fillRect/>
          </a:stretch>
        </p:blipFill>
        <p:spPr>
          <a:xfrm>
            <a:off x="4495800" y="228600"/>
            <a:ext cx="8382000" cy="8382000"/>
          </a:xfrm>
          <a:prstGeom prst="rect">
            <a:avLst/>
          </a:prstGeom>
        </p:spPr>
      </p:pic>
      <p:pic>
        <p:nvPicPr>
          <p:cNvPr id="17" name="Picture 16" descr="A diagram of a graph&#10;&#10;Description automatically generated">
            <a:extLst>
              <a:ext uri="{FF2B5EF4-FFF2-40B4-BE49-F238E27FC236}">
                <a16:creationId xmlns:a16="http://schemas.microsoft.com/office/drawing/2014/main" id="{652CCB6C-9E59-8EB0-4875-C9C359F8DB19}"/>
              </a:ext>
            </a:extLst>
          </p:cNvPr>
          <p:cNvPicPr>
            <a:picLocks noChangeAspect="1"/>
          </p:cNvPicPr>
          <p:nvPr/>
        </p:nvPicPr>
        <p:blipFill>
          <a:blip r:embed="rId3"/>
          <a:stretch>
            <a:fillRect/>
          </a:stretch>
        </p:blipFill>
        <p:spPr>
          <a:xfrm>
            <a:off x="2706589" y="2897312"/>
            <a:ext cx="2714175" cy="3274888"/>
          </a:xfrm>
          <a:prstGeom prst="rect">
            <a:avLst/>
          </a:prstGeom>
        </p:spPr>
      </p:pic>
      <p:sp>
        <p:nvSpPr>
          <p:cNvPr id="2" name="Title 1">
            <a:extLst>
              <a:ext uri="{FF2B5EF4-FFF2-40B4-BE49-F238E27FC236}">
                <a16:creationId xmlns:a16="http://schemas.microsoft.com/office/drawing/2014/main" id="{B5BE875E-BFA6-F23F-AB0B-63A9F770D37F}"/>
              </a:ext>
            </a:extLst>
          </p:cNvPr>
          <p:cNvSpPr>
            <a:spLocks noGrp="1"/>
          </p:cNvSpPr>
          <p:nvPr>
            <p:ph type="title"/>
          </p:nvPr>
        </p:nvSpPr>
        <p:spPr/>
        <p:txBody>
          <a:bodyPr/>
          <a:lstStyle/>
          <a:p>
            <a:r>
              <a:rPr lang="en-US" dirty="0">
                <a:solidFill>
                  <a:srgbClr val="0C2320"/>
                </a:solidFill>
                <a:latin typeface="Georgia" panose="02040502050405020303" pitchFamily="18" charset="0"/>
              </a:rPr>
              <a:t>Tracking ancestral lineages</a:t>
            </a:r>
          </a:p>
        </p:txBody>
      </p:sp>
      <p:sp>
        <p:nvSpPr>
          <p:cNvPr id="3" name="Content Placeholder 2">
            <a:extLst>
              <a:ext uri="{FF2B5EF4-FFF2-40B4-BE49-F238E27FC236}">
                <a16:creationId xmlns:a16="http://schemas.microsoft.com/office/drawing/2014/main" id="{9F17C0AC-E4E1-EE25-6A54-EA1C91A77872}"/>
              </a:ext>
            </a:extLst>
          </p:cNvPr>
          <p:cNvSpPr>
            <a:spLocks noGrp="1"/>
          </p:cNvSpPr>
          <p:nvPr>
            <p:ph idx="1"/>
          </p:nvPr>
        </p:nvSpPr>
        <p:spPr/>
        <p:txBody>
          <a:bodyPr>
            <a:normAutofit/>
          </a:bodyPr>
          <a:lstStyle/>
          <a:p>
            <a:pPr marL="0" indent="0">
              <a:buNone/>
            </a:pPr>
            <a:r>
              <a:rPr lang="en-US" sz="2000" dirty="0">
                <a:solidFill>
                  <a:srgbClr val="0C2320"/>
                </a:solidFill>
                <a:latin typeface="Georgia" panose="02040502050405020303" pitchFamily="18" charset="0"/>
              </a:rPr>
              <a:t>Using the genome-wide MLE migration surface, we estimated the locations of ancestors from a single gene tree, accounting for uncertainty from the movement model</a:t>
            </a:r>
          </a:p>
        </p:txBody>
      </p:sp>
      <p:sp>
        <p:nvSpPr>
          <p:cNvPr id="5" name="TextBox 4">
            <a:extLst>
              <a:ext uri="{FF2B5EF4-FFF2-40B4-BE49-F238E27FC236}">
                <a16:creationId xmlns:a16="http://schemas.microsoft.com/office/drawing/2014/main" id="{A427806D-89EB-9BBD-A4DE-42F2DBA56A64}"/>
              </a:ext>
            </a:extLst>
          </p:cNvPr>
          <p:cNvSpPr txBox="1"/>
          <p:nvPr/>
        </p:nvSpPr>
        <p:spPr>
          <a:xfrm>
            <a:off x="505249" y="5770751"/>
            <a:ext cx="2667000" cy="523220"/>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Chromosome 17</a:t>
            </a:r>
          </a:p>
          <a:p>
            <a:pPr algn="ctr"/>
            <a:r>
              <a:rPr lang="en-US" sz="1400" dirty="0">
                <a:solidFill>
                  <a:srgbClr val="0C2320"/>
                </a:solidFill>
                <a:latin typeface="Georgia" panose="02040502050405020303" pitchFamily="18" charset="0"/>
              </a:rPr>
              <a:t>Interval 19,546,431-19,547,824</a:t>
            </a:r>
          </a:p>
        </p:txBody>
      </p:sp>
      <p:sp>
        <p:nvSpPr>
          <p:cNvPr id="6" name="TextBox 5">
            <a:extLst>
              <a:ext uri="{FF2B5EF4-FFF2-40B4-BE49-F238E27FC236}">
                <a16:creationId xmlns:a16="http://schemas.microsoft.com/office/drawing/2014/main" id="{4B6801E9-BDEA-527B-2F49-827209D9319C}"/>
              </a:ext>
            </a:extLst>
          </p:cNvPr>
          <p:cNvSpPr txBox="1"/>
          <p:nvPr/>
        </p:nvSpPr>
        <p:spPr>
          <a:xfrm rot="16200000">
            <a:off x="1562100" y="3930282"/>
            <a:ext cx="1981200" cy="307777"/>
          </a:xfrm>
          <a:prstGeom prst="rect">
            <a:avLst/>
          </a:prstGeom>
          <a:noFill/>
        </p:spPr>
        <p:txBody>
          <a:bodyPr wrap="square" rtlCol="0">
            <a:spAutoFit/>
          </a:bodyPr>
          <a:lstStyle/>
          <a:p>
            <a:pPr algn="ctr"/>
            <a:r>
              <a:rPr lang="en-US" sz="1400" dirty="0">
                <a:solidFill>
                  <a:srgbClr val="0C2320"/>
                </a:solidFill>
                <a:latin typeface="Georgia" panose="02040502050405020303" pitchFamily="18" charset="0"/>
              </a:rPr>
              <a:t>Generations In Past</a:t>
            </a:r>
          </a:p>
        </p:txBody>
      </p:sp>
      <p:sp>
        <p:nvSpPr>
          <p:cNvPr id="19" name="TextBox 18">
            <a:extLst>
              <a:ext uri="{FF2B5EF4-FFF2-40B4-BE49-F238E27FC236}">
                <a16:creationId xmlns:a16="http://schemas.microsoft.com/office/drawing/2014/main" id="{F51C5BE7-A7EE-A14F-9595-30B658085EF1}"/>
              </a:ext>
            </a:extLst>
          </p:cNvPr>
          <p:cNvSpPr txBox="1"/>
          <p:nvPr/>
        </p:nvSpPr>
        <p:spPr>
          <a:xfrm>
            <a:off x="4038600" y="6186249"/>
            <a:ext cx="3478837" cy="215444"/>
          </a:xfrm>
          <a:prstGeom prst="rect">
            <a:avLst/>
          </a:prstGeom>
          <a:noFill/>
        </p:spPr>
        <p:txBody>
          <a:bodyPr wrap="square" rtlCol="0">
            <a:spAutoFit/>
          </a:bodyPr>
          <a:lstStyle/>
          <a:p>
            <a:r>
              <a:rPr lang="en-US" sz="800" dirty="0">
                <a:solidFill>
                  <a:srgbClr val="0C2320"/>
                </a:solidFill>
                <a:latin typeface="Georgia" panose="02040502050405020303" pitchFamily="18" charset="0"/>
              </a:rPr>
              <a:t>*chromosome not to scale</a:t>
            </a:r>
          </a:p>
        </p:txBody>
      </p:sp>
      <p:sp>
        <p:nvSpPr>
          <p:cNvPr id="20" name="TextBox 19">
            <a:extLst>
              <a:ext uri="{FF2B5EF4-FFF2-40B4-BE49-F238E27FC236}">
                <a16:creationId xmlns:a16="http://schemas.microsoft.com/office/drawing/2014/main" id="{CFBA4615-66BB-AE66-948D-8B7226D61625}"/>
              </a:ext>
            </a:extLst>
          </p:cNvPr>
          <p:cNvSpPr txBox="1"/>
          <p:nvPr/>
        </p:nvSpPr>
        <p:spPr>
          <a:xfrm>
            <a:off x="4246418" y="2878126"/>
            <a:ext cx="3478837" cy="338554"/>
          </a:xfrm>
          <a:prstGeom prst="rect">
            <a:avLst/>
          </a:prstGeom>
          <a:noFill/>
        </p:spPr>
        <p:txBody>
          <a:bodyPr wrap="square" rtlCol="0">
            <a:spAutoFit/>
          </a:bodyPr>
          <a:lstStyle/>
          <a:p>
            <a:r>
              <a:rPr lang="en-US" sz="800" dirty="0">
                <a:solidFill>
                  <a:srgbClr val="E95E0D"/>
                </a:solidFill>
                <a:latin typeface="Georgia" panose="02040502050405020303" pitchFamily="18" charset="0"/>
              </a:rPr>
              <a:t>*deeper connections</a:t>
            </a:r>
          </a:p>
          <a:p>
            <a:r>
              <a:rPr lang="en-US" sz="800" dirty="0">
                <a:solidFill>
                  <a:srgbClr val="E95E0D"/>
                </a:solidFill>
                <a:latin typeface="Georgia" panose="02040502050405020303" pitchFamily="18" charset="0"/>
              </a:rPr>
              <a:t>to other samples</a:t>
            </a:r>
          </a:p>
        </p:txBody>
      </p:sp>
      <p:grpSp>
        <p:nvGrpSpPr>
          <p:cNvPr id="21" name="Group 20">
            <a:extLst>
              <a:ext uri="{FF2B5EF4-FFF2-40B4-BE49-F238E27FC236}">
                <a16:creationId xmlns:a16="http://schemas.microsoft.com/office/drawing/2014/main" id="{87939E9B-3CF1-8F2A-17B4-9A8B9D6D67DE}"/>
              </a:ext>
            </a:extLst>
          </p:cNvPr>
          <p:cNvGrpSpPr/>
          <p:nvPr/>
        </p:nvGrpSpPr>
        <p:grpSpPr>
          <a:xfrm>
            <a:off x="8088417" y="5493399"/>
            <a:ext cx="3544586" cy="458805"/>
            <a:chOff x="8714321" y="4941227"/>
            <a:chExt cx="3544586" cy="458805"/>
          </a:xfrm>
        </p:grpSpPr>
        <p:sp>
          <p:nvSpPr>
            <p:cNvPr id="22" name="TextBox 21">
              <a:extLst>
                <a:ext uri="{FF2B5EF4-FFF2-40B4-BE49-F238E27FC236}">
                  <a16:creationId xmlns:a16="http://schemas.microsoft.com/office/drawing/2014/main" id="{AA5A4801-95D6-ECC6-F5C8-CD68C2F21575}"/>
                </a:ext>
              </a:extLst>
            </p:cNvPr>
            <p:cNvSpPr txBox="1"/>
            <p:nvPr/>
          </p:nvSpPr>
          <p:spPr>
            <a:xfrm>
              <a:off x="8714321" y="5068669"/>
              <a:ext cx="1200615" cy="307777"/>
            </a:xfrm>
            <a:prstGeom prst="rect">
              <a:avLst/>
            </a:prstGeom>
            <a:noFill/>
          </p:spPr>
          <p:txBody>
            <a:bodyPr wrap="square" rtlCol="0">
              <a:spAutoFit/>
            </a:bodyPr>
            <a:lstStyle/>
            <a:p>
              <a:pPr algn="r"/>
              <a:r>
                <a:rPr lang="en-US" sz="1400" dirty="0">
                  <a:solidFill>
                    <a:srgbClr val="0C2320"/>
                  </a:solidFill>
                  <a:latin typeface="Georgia" panose="02040502050405020303" pitchFamily="18" charset="0"/>
                </a:rPr>
                <a:t>Less likely</a:t>
              </a:r>
            </a:p>
          </p:txBody>
        </p:sp>
        <p:grpSp>
          <p:nvGrpSpPr>
            <p:cNvPr id="23" name="Group 22">
              <a:extLst>
                <a:ext uri="{FF2B5EF4-FFF2-40B4-BE49-F238E27FC236}">
                  <a16:creationId xmlns:a16="http://schemas.microsoft.com/office/drawing/2014/main" id="{DCD6D789-28EE-4B9D-2A2D-DB295CA3A806}"/>
                </a:ext>
              </a:extLst>
            </p:cNvPr>
            <p:cNvGrpSpPr/>
            <p:nvPr/>
          </p:nvGrpSpPr>
          <p:grpSpPr>
            <a:xfrm>
              <a:off x="9172392" y="4941227"/>
              <a:ext cx="3086515" cy="458805"/>
              <a:chOff x="9172392" y="4941227"/>
              <a:chExt cx="3086515" cy="458805"/>
            </a:xfrm>
          </p:grpSpPr>
          <p:sp>
            <p:nvSpPr>
              <p:cNvPr id="24" name="TextBox 23">
                <a:extLst>
                  <a:ext uri="{FF2B5EF4-FFF2-40B4-BE49-F238E27FC236}">
                    <a16:creationId xmlns:a16="http://schemas.microsoft.com/office/drawing/2014/main" id="{85B5CFF1-ADA6-46EE-BA40-0709B563A48A}"/>
                  </a:ext>
                </a:extLst>
              </p:cNvPr>
              <p:cNvSpPr txBox="1"/>
              <p:nvPr/>
            </p:nvSpPr>
            <p:spPr>
              <a:xfrm>
                <a:off x="11058292" y="5092255"/>
                <a:ext cx="1200615" cy="307777"/>
              </a:xfrm>
              <a:prstGeom prst="rect">
                <a:avLst/>
              </a:prstGeom>
              <a:noFill/>
            </p:spPr>
            <p:txBody>
              <a:bodyPr wrap="square" rtlCol="0">
                <a:spAutoFit/>
              </a:bodyPr>
              <a:lstStyle/>
              <a:p>
                <a:r>
                  <a:rPr lang="en-US" sz="1400" dirty="0">
                    <a:solidFill>
                      <a:srgbClr val="0C2320"/>
                    </a:solidFill>
                    <a:latin typeface="Georgia" panose="02040502050405020303" pitchFamily="18" charset="0"/>
                  </a:rPr>
                  <a:t>More likely</a:t>
                </a:r>
              </a:p>
            </p:txBody>
          </p:sp>
          <p:grpSp>
            <p:nvGrpSpPr>
              <p:cNvPr id="25" name="Group 24">
                <a:extLst>
                  <a:ext uri="{FF2B5EF4-FFF2-40B4-BE49-F238E27FC236}">
                    <a16:creationId xmlns:a16="http://schemas.microsoft.com/office/drawing/2014/main" id="{E9DEB36D-9379-1CFC-BA6F-CF768EC7719E}"/>
                  </a:ext>
                </a:extLst>
              </p:cNvPr>
              <p:cNvGrpSpPr/>
              <p:nvPr/>
            </p:nvGrpSpPr>
            <p:grpSpPr>
              <a:xfrm>
                <a:off x="9172392" y="4941227"/>
                <a:ext cx="2623647" cy="159188"/>
                <a:chOff x="3810000" y="5943600"/>
                <a:chExt cx="3657600" cy="228600"/>
              </a:xfrm>
            </p:grpSpPr>
            <p:sp>
              <p:nvSpPr>
                <p:cNvPr id="26" name="Rectangle 25">
                  <a:extLst>
                    <a:ext uri="{FF2B5EF4-FFF2-40B4-BE49-F238E27FC236}">
                      <a16:creationId xmlns:a16="http://schemas.microsoft.com/office/drawing/2014/main" id="{ADE9E0D3-4711-CFDD-75D6-98B445A6B26E}"/>
                    </a:ext>
                  </a:extLst>
                </p:cNvPr>
                <p:cNvSpPr/>
                <p:nvPr/>
              </p:nvSpPr>
              <p:spPr>
                <a:xfrm>
                  <a:off x="3810000" y="5943600"/>
                  <a:ext cx="914400" cy="228600"/>
                </a:xfrm>
                <a:prstGeom prst="rect">
                  <a:avLst/>
                </a:prstGeom>
                <a:solidFill>
                  <a:srgbClr val="FFF5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121187B-C3AF-A041-A4F3-FF4D53F44CDA}"/>
                    </a:ext>
                  </a:extLst>
                </p:cNvPr>
                <p:cNvSpPr/>
                <p:nvPr/>
              </p:nvSpPr>
              <p:spPr>
                <a:xfrm>
                  <a:off x="4724400" y="5943600"/>
                  <a:ext cx="914400" cy="228600"/>
                </a:xfrm>
                <a:prstGeom prst="rect">
                  <a:avLst/>
                </a:prstGeom>
                <a:solidFill>
                  <a:srgbClr val="FDB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F1ED92B-1839-9037-3B59-740CA462C363}"/>
                    </a:ext>
                  </a:extLst>
                </p:cNvPr>
                <p:cNvSpPr/>
                <p:nvPr/>
              </p:nvSpPr>
              <p:spPr>
                <a:xfrm>
                  <a:off x="5638800" y="5943600"/>
                  <a:ext cx="914400" cy="228600"/>
                </a:xfrm>
                <a:prstGeom prst="rect">
                  <a:avLst/>
                </a:prstGeom>
                <a:solidFill>
                  <a:srgbClr val="E95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12488A-4528-9366-F532-1629306B52F7}"/>
                    </a:ext>
                  </a:extLst>
                </p:cNvPr>
                <p:cNvSpPr/>
                <p:nvPr/>
              </p:nvSpPr>
              <p:spPr>
                <a:xfrm>
                  <a:off x="6553200" y="5943600"/>
                  <a:ext cx="914400" cy="228600"/>
                </a:xfrm>
                <a:prstGeom prst="rect">
                  <a:avLst/>
                </a:prstGeom>
                <a:solidFill>
                  <a:srgbClr val="7F27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501231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2FA8E3-A6A5-1668-65A6-4B66F910A6DB}"/>
              </a:ext>
            </a:extLst>
          </p:cNvPr>
          <p:cNvPicPr>
            <a:picLocks noChangeAspect="1"/>
          </p:cNvPicPr>
          <p:nvPr/>
        </p:nvPicPr>
        <p:blipFill>
          <a:blip r:embed="rId2"/>
          <a:stretch>
            <a:fillRect/>
          </a:stretch>
        </p:blipFill>
        <p:spPr>
          <a:xfrm>
            <a:off x="228600" y="-2209800"/>
            <a:ext cx="11734800" cy="11734800"/>
          </a:xfrm>
          <a:prstGeom prst="rect">
            <a:avLst/>
          </a:prstGeom>
        </p:spPr>
      </p:pic>
      <p:sp>
        <p:nvSpPr>
          <p:cNvPr id="17" name="TextBox 16">
            <a:extLst>
              <a:ext uri="{FF2B5EF4-FFF2-40B4-BE49-F238E27FC236}">
                <a16:creationId xmlns:a16="http://schemas.microsoft.com/office/drawing/2014/main" id="{396ADA78-C370-DF9A-972D-C82DD6890F0F}"/>
              </a:ext>
            </a:extLst>
          </p:cNvPr>
          <p:cNvSpPr txBox="1"/>
          <p:nvPr/>
        </p:nvSpPr>
        <p:spPr>
          <a:xfrm>
            <a:off x="6397614" y="5334000"/>
            <a:ext cx="4267200" cy="646331"/>
          </a:xfrm>
          <a:prstGeom prst="rect">
            <a:avLst/>
          </a:prstGeom>
          <a:noFill/>
        </p:spPr>
        <p:txBody>
          <a:bodyPr wrap="square" rtlCol="0">
            <a:spAutoFit/>
          </a:bodyPr>
          <a:lstStyle/>
          <a:p>
            <a:r>
              <a:rPr lang="en-US" dirty="0">
                <a:solidFill>
                  <a:srgbClr val="0C2320"/>
                </a:solidFill>
                <a:latin typeface="Georgia" panose="02040502050405020303" pitchFamily="18" charset="0"/>
              </a:rPr>
              <a:t>Tracking Chromosome 17p:19,546,431-19,547,824 on of Sample 1500</a:t>
            </a:r>
          </a:p>
        </p:txBody>
      </p:sp>
      <p:grpSp>
        <p:nvGrpSpPr>
          <p:cNvPr id="12" name="Group 11">
            <a:extLst>
              <a:ext uri="{FF2B5EF4-FFF2-40B4-BE49-F238E27FC236}">
                <a16:creationId xmlns:a16="http://schemas.microsoft.com/office/drawing/2014/main" id="{FAA1268D-C340-463B-4607-C18A18B6C4AD}"/>
              </a:ext>
            </a:extLst>
          </p:cNvPr>
          <p:cNvGrpSpPr/>
          <p:nvPr/>
        </p:nvGrpSpPr>
        <p:grpSpPr>
          <a:xfrm>
            <a:off x="7696200" y="4572000"/>
            <a:ext cx="3544586" cy="458805"/>
            <a:chOff x="8714321" y="4941227"/>
            <a:chExt cx="3544586" cy="458805"/>
          </a:xfrm>
        </p:grpSpPr>
        <p:sp>
          <p:nvSpPr>
            <p:cNvPr id="13" name="TextBox 12">
              <a:extLst>
                <a:ext uri="{FF2B5EF4-FFF2-40B4-BE49-F238E27FC236}">
                  <a16:creationId xmlns:a16="http://schemas.microsoft.com/office/drawing/2014/main" id="{D1994314-CF92-BF08-BC02-67CBB87A55F2}"/>
                </a:ext>
              </a:extLst>
            </p:cNvPr>
            <p:cNvSpPr txBox="1"/>
            <p:nvPr/>
          </p:nvSpPr>
          <p:spPr>
            <a:xfrm>
              <a:off x="8714321" y="5068669"/>
              <a:ext cx="1200615" cy="307777"/>
            </a:xfrm>
            <a:prstGeom prst="rect">
              <a:avLst/>
            </a:prstGeom>
            <a:noFill/>
          </p:spPr>
          <p:txBody>
            <a:bodyPr wrap="square" rtlCol="0">
              <a:spAutoFit/>
            </a:bodyPr>
            <a:lstStyle/>
            <a:p>
              <a:pPr algn="r"/>
              <a:r>
                <a:rPr lang="en-US" sz="1400" dirty="0">
                  <a:solidFill>
                    <a:srgbClr val="0C2320"/>
                  </a:solidFill>
                  <a:latin typeface="Georgia" panose="02040502050405020303" pitchFamily="18" charset="0"/>
                </a:rPr>
                <a:t>Less likely</a:t>
              </a:r>
            </a:p>
          </p:txBody>
        </p:sp>
        <p:grpSp>
          <p:nvGrpSpPr>
            <p:cNvPr id="14" name="Group 13">
              <a:extLst>
                <a:ext uri="{FF2B5EF4-FFF2-40B4-BE49-F238E27FC236}">
                  <a16:creationId xmlns:a16="http://schemas.microsoft.com/office/drawing/2014/main" id="{38FA6B9A-D876-80EF-FFB8-EFE54A93822A}"/>
                </a:ext>
              </a:extLst>
            </p:cNvPr>
            <p:cNvGrpSpPr/>
            <p:nvPr/>
          </p:nvGrpSpPr>
          <p:grpSpPr>
            <a:xfrm>
              <a:off x="9172392" y="4941227"/>
              <a:ext cx="3086515" cy="458805"/>
              <a:chOff x="9172392" y="4941227"/>
              <a:chExt cx="3086515" cy="458805"/>
            </a:xfrm>
          </p:grpSpPr>
          <p:sp>
            <p:nvSpPr>
              <p:cNvPr id="15" name="TextBox 14">
                <a:extLst>
                  <a:ext uri="{FF2B5EF4-FFF2-40B4-BE49-F238E27FC236}">
                    <a16:creationId xmlns:a16="http://schemas.microsoft.com/office/drawing/2014/main" id="{FB33B116-6063-D6D8-48A6-2403EF440C99}"/>
                  </a:ext>
                </a:extLst>
              </p:cNvPr>
              <p:cNvSpPr txBox="1"/>
              <p:nvPr/>
            </p:nvSpPr>
            <p:spPr>
              <a:xfrm>
                <a:off x="11058292" y="5092255"/>
                <a:ext cx="1200615" cy="307777"/>
              </a:xfrm>
              <a:prstGeom prst="rect">
                <a:avLst/>
              </a:prstGeom>
              <a:noFill/>
            </p:spPr>
            <p:txBody>
              <a:bodyPr wrap="square" rtlCol="0">
                <a:spAutoFit/>
              </a:bodyPr>
              <a:lstStyle/>
              <a:p>
                <a:r>
                  <a:rPr lang="en-US" sz="1400" dirty="0">
                    <a:solidFill>
                      <a:srgbClr val="0C2320"/>
                    </a:solidFill>
                    <a:latin typeface="Georgia" panose="02040502050405020303" pitchFamily="18" charset="0"/>
                  </a:rPr>
                  <a:t>More likely</a:t>
                </a:r>
              </a:p>
            </p:txBody>
          </p:sp>
          <p:grpSp>
            <p:nvGrpSpPr>
              <p:cNvPr id="16" name="Group 15">
                <a:extLst>
                  <a:ext uri="{FF2B5EF4-FFF2-40B4-BE49-F238E27FC236}">
                    <a16:creationId xmlns:a16="http://schemas.microsoft.com/office/drawing/2014/main" id="{B0E6382A-EC91-D484-4A62-53D9C5B2AA84}"/>
                  </a:ext>
                </a:extLst>
              </p:cNvPr>
              <p:cNvGrpSpPr/>
              <p:nvPr/>
            </p:nvGrpSpPr>
            <p:grpSpPr>
              <a:xfrm>
                <a:off x="9172392" y="4941227"/>
                <a:ext cx="2623647" cy="159188"/>
                <a:chOff x="3810000" y="5943600"/>
                <a:chExt cx="3657600" cy="228600"/>
              </a:xfrm>
            </p:grpSpPr>
            <p:sp>
              <p:nvSpPr>
                <p:cNvPr id="18" name="Rectangle 17">
                  <a:extLst>
                    <a:ext uri="{FF2B5EF4-FFF2-40B4-BE49-F238E27FC236}">
                      <a16:creationId xmlns:a16="http://schemas.microsoft.com/office/drawing/2014/main" id="{9D8E2E6E-9D84-E441-2563-9BCFD90992BE}"/>
                    </a:ext>
                  </a:extLst>
                </p:cNvPr>
                <p:cNvSpPr/>
                <p:nvPr/>
              </p:nvSpPr>
              <p:spPr>
                <a:xfrm>
                  <a:off x="3810000" y="5943600"/>
                  <a:ext cx="914400" cy="228600"/>
                </a:xfrm>
                <a:prstGeom prst="rect">
                  <a:avLst/>
                </a:prstGeom>
                <a:solidFill>
                  <a:srgbClr val="FFF5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E390790-8F5D-7234-2EAA-FDA55CBE70A9}"/>
                    </a:ext>
                  </a:extLst>
                </p:cNvPr>
                <p:cNvSpPr/>
                <p:nvPr/>
              </p:nvSpPr>
              <p:spPr>
                <a:xfrm>
                  <a:off x="4724400" y="5943600"/>
                  <a:ext cx="914400" cy="228600"/>
                </a:xfrm>
                <a:prstGeom prst="rect">
                  <a:avLst/>
                </a:prstGeom>
                <a:solidFill>
                  <a:srgbClr val="FDB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D21D00-4826-06C1-CDF8-2F7356A527A3}"/>
                    </a:ext>
                  </a:extLst>
                </p:cNvPr>
                <p:cNvSpPr/>
                <p:nvPr/>
              </p:nvSpPr>
              <p:spPr>
                <a:xfrm>
                  <a:off x="5638800" y="5943600"/>
                  <a:ext cx="914400" cy="228600"/>
                </a:xfrm>
                <a:prstGeom prst="rect">
                  <a:avLst/>
                </a:prstGeom>
                <a:solidFill>
                  <a:srgbClr val="E95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298DA1-2A72-E6D3-E9A3-B262149CFF14}"/>
                    </a:ext>
                  </a:extLst>
                </p:cNvPr>
                <p:cNvSpPr/>
                <p:nvPr/>
              </p:nvSpPr>
              <p:spPr>
                <a:xfrm>
                  <a:off x="6553200" y="5943600"/>
                  <a:ext cx="914400" cy="228600"/>
                </a:xfrm>
                <a:prstGeom prst="rect">
                  <a:avLst/>
                </a:prstGeom>
                <a:solidFill>
                  <a:srgbClr val="7F27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885920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E496-B85D-5B48-9856-6B1106B8806B}"/>
              </a:ext>
            </a:extLst>
          </p:cNvPr>
          <p:cNvSpPr>
            <a:spLocks noGrp="1"/>
          </p:cNvSpPr>
          <p:nvPr>
            <p:ph type="title"/>
          </p:nvPr>
        </p:nvSpPr>
        <p:spPr/>
        <p:txBody>
          <a:bodyPr/>
          <a:lstStyle/>
          <a:p>
            <a:r>
              <a:rPr lang="en-US" dirty="0">
                <a:latin typeface="Georgia" panose="02040502050405020303" pitchFamily="18" charset="0"/>
              </a:rPr>
              <a:t>Future Directions</a:t>
            </a:r>
          </a:p>
        </p:txBody>
      </p:sp>
      <p:sp>
        <p:nvSpPr>
          <p:cNvPr id="3" name="Content Placeholder 2">
            <a:extLst>
              <a:ext uri="{FF2B5EF4-FFF2-40B4-BE49-F238E27FC236}">
                <a16:creationId xmlns:a16="http://schemas.microsoft.com/office/drawing/2014/main" id="{BAD4AE60-0F36-3B32-8F86-C49FF8F507B4}"/>
              </a:ext>
            </a:extLst>
          </p:cNvPr>
          <p:cNvSpPr>
            <a:spLocks noGrp="1"/>
          </p:cNvSpPr>
          <p:nvPr>
            <p:ph idx="1"/>
          </p:nvPr>
        </p:nvSpPr>
        <p:spPr/>
        <p:txBody>
          <a:bodyPr/>
          <a:lstStyle/>
          <a:p>
            <a:pPr marL="0" indent="0">
              <a:buNone/>
            </a:pPr>
            <a:r>
              <a:rPr lang="en-US" dirty="0">
                <a:latin typeface="Georgia" panose="02040502050405020303" pitchFamily="18" charset="0"/>
              </a:rPr>
              <a:t>- Creating tools for identifying critical elements driving estimates</a:t>
            </a:r>
          </a:p>
          <a:p>
            <a:pPr marL="0" indent="0">
              <a:buNone/>
            </a:pPr>
            <a:r>
              <a:rPr lang="en-US" dirty="0">
                <a:latin typeface="Georgia" panose="02040502050405020303" pitchFamily="18" charset="0"/>
              </a:rPr>
              <a:t>- Allowing for the migration rates to change over time</a:t>
            </a:r>
          </a:p>
          <a:p>
            <a:pPr marL="0" indent="0">
              <a:buNone/>
            </a:pPr>
            <a:r>
              <a:rPr lang="en-US" dirty="0">
                <a:latin typeface="Georgia" panose="02040502050405020303" pitchFamily="18" charset="0"/>
              </a:rPr>
              <a:t>- Allowing deme type assignments to be updated by data</a:t>
            </a:r>
          </a:p>
          <a:p>
            <a:pPr marL="0" indent="0">
              <a:buNone/>
            </a:pPr>
            <a:r>
              <a:rPr lang="en-US" dirty="0">
                <a:latin typeface="Georgia" panose="02040502050405020303" pitchFamily="18" charset="0"/>
              </a:rPr>
              <a:t>- Applying this method to cool systems!</a:t>
            </a:r>
          </a:p>
        </p:txBody>
      </p:sp>
      <p:sp>
        <p:nvSpPr>
          <p:cNvPr id="5" name="Hexagon 4">
            <a:extLst>
              <a:ext uri="{FF2B5EF4-FFF2-40B4-BE49-F238E27FC236}">
                <a16:creationId xmlns:a16="http://schemas.microsoft.com/office/drawing/2014/main" id="{DB53EDC7-6610-B8E4-1AC9-DB38D970FF96}"/>
              </a:ext>
            </a:extLst>
          </p:cNvPr>
          <p:cNvSpPr/>
          <p:nvPr/>
        </p:nvSpPr>
        <p:spPr>
          <a:xfrm rot="10800000">
            <a:off x="6211266" y="5424606"/>
            <a:ext cx="1275711" cy="109975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85682BD0-8F30-0380-D71E-7A8B14B737B0}"/>
              </a:ext>
            </a:extLst>
          </p:cNvPr>
          <p:cNvSpPr/>
          <p:nvPr/>
        </p:nvSpPr>
        <p:spPr>
          <a:xfrm rot="10800000">
            <a:off x="6211266" y="6524357"/>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6F7CA74-3D75-A6DF-41E6-BA7B51D7AE4F}"/>
              </a:ext>
            </a:extLst>
          </p:cNvPr>
          <p:cNvSpPr/>
          <p:nvPr/>
        </p:nvSpPr>
        <p:spPr>
          <a:xfrm rot="10800000">
            <a:off x="7215583" y="5974482"/>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BD2505D2-DCC5-AC8A-ECA0-DED25D7B1335}"/>
              </a:ext>
            </a:extLst>
          </p:cNvPr>
          <p:cNvSpPr/>
          <p:nvPr/>
        </p:nvSpPr>
        <p:spPr>
          <a:xfrm rot="10800000">
            <a:off x="4202874" y="5424607"/>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C740FBD2-768C-B54C-8CF7-3C762E67BCAD}"/>
              </a:ext>
            </a:extLst>
          </p:cNvPr>
          <p:cNvSpPr/>
          <p:nvPr/>
        </p:nvSpPr>
        <p:spPr>
          <a:xfrm rot="10800000">
            <a:off x="5207190" y="5974482"/>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9263BF94-E4B9-3905-D1A0-1D707388D85D}"/>
              </a:ext>
            </a:extLst>
          </p:cNvPr>
          <p:cNvSpPr/>
          <p:nvPr/>
        </p:nvSpPr>
        <p:spPr>
          <a:xfrm rot="10800000">
            <a:off x="10237992" y="5424606"/>
            <a:ext cx="1275711" cy="109975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53935A66-38BC-BA13-D214-10DC12865004}"/>
              </a:ext>
            </a:extLst>
          </p:cNvPr>
          <p:cNvSpPr/>
          <p:nvPr/>
        </p:nvSpPr>
        <p:spPr>
          <a:xfrm rot="10800000">
            <a:off x="11242309" y="4874731"/>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09BB95B0-1F78-2283-9E02-2133623DA3B5}"/>
              </a:ext>
            </a:extLst>
          </p:cNvPr>
          <p:cNvSpPr/>
          <p:nvPr/>
        </p:nvSpPr>
        <p:spPr>
          <a:xfrm rot="10800000">
            <a:off x="11242309" y="5974483"/>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3754E037-8ACF-9DCE-9ACF-2953CA2ADE80}"/>
              </a:ext>
            </a:extLst>
          </p:cNvPr>
          <p:cNvSpPr/>
          <p:nvPr/>
        </p:nvSpPr>
        <p:spPr>
          <a:xfrm rot="10800000">
            <a:off x="10237992" y="6524359"/>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B7C0B94-5D5B-CD4D-738C-73CD37757EE0}"/>
              </a:ext>
            </a:extLst>
          </p:cNvPr>
          <p:cNvSpPr/>
          <p:nvPr/>
        </p:nvSpPr>
        <p:spPr>
          <a:xfrm rot="10800000">
            <a:off x="8229600" y="5424607"/>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85B002DA-EF10-D35E-2130-1F586089777B}"/>
              </a:ext>
            </a:extLst>
          </p:cNvPr>
          <p:cNvSpPr/>
          <p:nvPr/>
        </p:nvSpPr>
        <p:spPr>
          <a:xfrm rot="10800000">
            <a:off x="9233916" y="4874732"/>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9A1AF401-1520-B4DF-0B6F-62C94E6C7620}"/>
              </a:ext>
            </a:extLst>
          </p:cNvPr>
          <p:cNvSpPr/>
          <p:nvPr/>
        </p:nvSpPr>
        <p:spPr>
          <a:xfrm rot="10800000">
            <a:off x="9233916" y="5974483"/>
            <a:ext cx="1275711" cy="1099750"/>
          </a:xfrm>
          <a:prstGeom prst="hexagon">
            <a:avLst/>
          </a:prstGeom>
          <a:solidFill>
            <a:srgbClr val="0C2320"/>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E72B1373-4027-0867-C239-33871C5840BB}"/>
              </a:ext>
            </a:extLst>
          </p:cNvPr>
          <p:cNvSpPr/>
          <p:nvPr/>
        </p:nvSpPr>
        <p:spPr>
          <a:xfrm rot="10800000">
            <a:off x="8229600" y="6524360"/>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837359F5-5320-D01C-9DF1-2CAC29F436AF}"/>
              </a:ext>
            </a:extLst>
          </p:cNvPr>
          <p:cNvSpPr/>
          <p:nvPr/>
        </p:nvSpPr>
        <p:spPr>
          <a:xfrm rot="10800000">
            <a:off x="10237993" y="4343400"/>
            <a:ext cx="1275711" cy="109975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E81AD27D-C1A6-B6F0-8C2A-F59488BF38BC}"/>
              </a:ext>
            </a:extLst>
          </p:cNvPr>
          <p:cNvSpPr/>
          <p:nvPr/>
        </p:nvSpPr>
        <p:spPr>
          <a:xfrm rot="10800000">
            <a:off x="4207148" y="6530547"/>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611137D2-99C3-E833-0FEF-4F83B3F5D3A3}"/>
              </a:ext>
            </a:extLst>
          </p:cNvPr>
          <p:cNvSpPr/>
          <p:nvPr/>
        </p:nvSpPr>
        <p:spPr>
          <a:xfrm rot="10800000">
            <a:off x="3210690" y="5980672"/>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386A6692-AE1F-F00E-AE52-61DB232A2624}"/>
              </a:ext>
            </a:extLst>
          </p:cNvPr>
          <p:cNvSpPr/>
          <p:nvPr/>
        </p:nvSpPr>
        <p:spPr>
          <a:xfrm rot="10800000">
            <a:off x="2207878" y="6536663"/>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53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FD0B5-0C8E-A377-3EAD-73FD25E7283D}"/>
              </a:ext>
            </a:extLst>
          </p:cNvPr>
          <p:cNvSpPr>
            <a:spLocks noGrp="1"/>
          </p:cNvSpPr>
          <p:nvPr>
            <p:ph type="title"/>
          </p:nvPr>
        </p:nvSpPr>
        <p:spPr/>
        <p:txBody>
          <a:bodyPr/>
          <a:lstStyle/>
          <a:p>
            <a:r>
              <a:rPr lang="en-US" dirty="0">
                <a:latin typeface="Georgia" panose="02040502050405020303" pitchFamily="18" charset="0"/>
              </a:rPr>
              <a:t>Acknowledgements</a:t>
            </a:r>
          </a:p>
        </p:txBody>
      </p:sp>
      <p:pic>
        <p:nvPicPr>
          <p:cNvPr id="4" name="Picture 2" descr="Population Biology Graduate Group">
            <a:extLst>
              <a:ext uri="{FF2B5EF4-FFF2-40B4-BE49-F238E27FC236}">
                <a16:creationId xmlns:a16="http://schemas.microsoft.com/office/drawing/2014/main" id="{06B558F7-EAAE-A3C1-5785-1F7DF9A49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329" y="309217"/>
            <a:ext cx="2907882" cy="950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ational Institutes of Health Police ...">
            <a:extLst>
              <a:ext uri="{FF2B5EF4-FFF2-40B4-BE49-F238E27FC236}">
                <a16:creationId xmlns:a16="http://schemas.microsoft.com/office/drawing/2014/main" id="{6F491B73-C2A9-4B69-5ECE-3E1D09972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459" y="1482757"/>
            <a:ext cx="1159532" cy="10236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artoon of two chickens on a shield&#10;&#10;Description automatically generated">
            <a:extLst>
              <a:ext uri="{FF2B5EF4-FFF2-40B4-BE49-F238E27FC236}">
                <a16:creationId xmlns:a16="http://schemas.microsoft.com/office/drawing/2014/main" id="{26635618-3059-47E1-57B0-0DA35F366D66}"/>
              </a:ext>
            </a:extLst>
          </p:cNvPr>
          <p:cNvPicPr>
            <a:picLocks noChangeAspect="1"/>
          </p:cNvPicPr>
          <p:nvPr/>
        </p:nvPicPr>
        <p:blipFill>
          <a:blip r:embed="rId4"/>
          <a:stretch>
            <a:fillRect/>
          </a:stretch>
        </p:blipFill>
        <p:spPr>
          <a:xfrm>
            <a:off x="2415850" y="1889885"/>
            <a:ext cx="2405434" cy="3848695"/>
          </a:xfrm>
          <a:prstGeom prst="rect">
            <a:avLst/>
          </a:prstGeom>
        </p:spPr>
      </p:pic>
      <p:sp>
        <p:nvSpPr>
          <p:cNvPr id="7" name="Google Shape;429;p19">
            <a:extLst>
              <a:ext uri="{FF2B5EF4-FFF2-40B4-BE49-F238E27FC236}">
                <a16:creationId xmlns:a16="http://schemas.microsoft.com/office/drawing/2014/main" id="{DF65B43C-4DC0-DBD9-6A88-C9F5C470578B}"/>
              </a:ext>
            </a:extLst>
          </p:cNvPr>
          <p:cNvSpPr txBox="1"/>
          <p:nvPr/>
        </p:nvSpPr>
        <p:spPr>
          <a:xfrm>
            <a:off x="5460983" y="1620124"/>
            <a:ext cx="4631708" cy="4247276"/>
          </a:xfrm>
          <a:prstGeom prst="rect">
            <a:avLst/>
          </a:prstGeom>
          <a:noFill/>
          <a:ln>
            <a:noFill/>
          </a:ln>
        </p:spPr>
        <p:txBody>
          <a:bodyPr spcFirstLastPara="1" wrap="square" lIns="121900" tIns="121900" rIns="121900" bIns="121900" anchor="t" anchorCtr="0">
            <a:spAutoFit/>
          </a:bodyPr>
          <a:lstStyle/>
          <a:p>
            <a:r>
              <a:rPr lang="en-US" sz="2000" dirty="0">
                <a:latin typeface="Georgia" panose="02040502050405020303" pitchFamily="18" charset="0"/>
              </a:rPr>
              <a:t>Graham Coop</a:t>
            </a:r>
          </a:p>
          <a:p>
            <a:r>
              <a:rPr lang="en-US" sz="2000" dirty="0">
                <a:latin typeface="Georgia" panose="02040502050405020303" pitchFamily="18" charset="0"/>
              </a:rPr>
              <a:t>Jeff Groh</a:t>
            </a:r>
          </a:p>
          <a:p>
            <a:r>
              <a:rPr lang="en-US" sz="2000" dirty="0">
                <a:latin typeface="Georgia" panose="02040502050405020303" pitchFamily="18" charset="0"/>
              </a:rPr>
              <a:t>Sam Snodgrass</a:t>
            </a:r>
          </a:p>
          <a:p>
            <a:r>
              <a:rPr lang="en-US" sz="2000" dirty="0">
                <a:latin typeface="Georgia" panose="02040502050405020303" pitchFamily="18" charset="0"/>
              </a:rPr>
              <a:t>Gabriele </a:t>
            </a:r>
            <a:r>
              <a:rPr lang="en-US" sz="2000" dirty="0" err="1">
                <a:latin typeface="Georgia" panose="02040502050405020303" pitchFamily="18" charset="0"/>
              </a:rPr>
              <a:t>Sgarlata</a:t>
            </a:r>
            <a:endParaRPr lang="en-US" sz="2000" dirty="0">
              <a:latin typeface="Georgia" panose="02040502050405020303" pitchFamily="18" charset="0"/>
            </a:endParaRPr>
          </a:p>
          <a:p>
            <a:r>
              <a:rPr lang="en-US" sz="2000" dirty="0">
                <a:latin typeface="Georgia" panose="02040502050405020303" pitchFamily="18" charset="0"/>
              </a:rPr>
              <a:t>Puneeth </a:t>
            </a:r>
            <a:r>
              <a:rPr lang="en-US" sz="2000" dirty="0" err="1">
                <a:latin typeface="Georgia" panose="02040502050405020303" pitchFamily="18" charset="0"/>
              </a:rPr>
              <a:t>Deraje</a:t>
            </a:r>
            <a:endParaRPr lang="en-US" sz="2000" dirty="0">
              <a:latin typeface="Georgia" panose="02040502050405020303" pitchFamily="18" charset="0"/>
            </a:endParaRPr>
          </a:p>
          <a:p>
            <a:r>
              <a:rPr lang="en-US" sz="2000" dirty="0">
                <a:latin typeface="Georgia" panose="02040502050405020303" pitchFamily="18" charset="0"/>
              </a:rPr>
              <a:t>Julia </a:t>
            </a:r>
            <a:r>
              <a:rPr lang="en-US" sz="2000" dirty="0" err="1">
                <a:latin typeface="Georgia" panose="02040502050405020303" pitchFamily="18" charset="0"/>
              </a:rPr>
              <a:t>Harencar</a:t>
            </a:r>
            <a:endParaRPr lang="en-US" sz="2000" dirty="0">
              <a:latin typeface="Georgia" panose="02040502050405020303" pitchFamily="18" charset="0"/>
            </a:endParaRPr>
          </a:p>
          <a:p>
            <a:endParaRPr lang="en-US" sz="2000" dirty="0">
              <a:latin typeface="Georgia" panose="02040502050405020303" pitchFamily="18" charset="0"/>
            </a:endParaRPr>
          </a:p>
          <a:p>
            <a:r>
              <a:rPr lang="en-US" sz="2000" dirty="0">
                <a:latin typeface="Georgia" panose="02040502050405020303" pitchFamily="18" charset="0"/>
              </a:rPr>
              <a:t>Population Biology Graduate Group and Center for Population Biology at UC Davis</a:t>
            </a:r>
          </a:p>
          <a:p>
            <a:endParaRPr lang="en-US" sz="2000" dirty="0">
              <a:latin typeface="Georgia" panose="02040502050405020303" pitchFamily="18" charset="0"/>
            </a:endParaRPr>
          </a:p>
          <a:p>
            <a:r>
              <a:rPr lang="en-US" sz="2000" dirty="0">
                <a:latin typeface="Georgia" panose="02040502050405020303" pitchFamily="18" charset="0"/>
              </a:rPr>
              <a:t>National Institutes of Health (NIH R35 GM136290)</a:t>
            </a:r>
          </a:p>
        </p:txBody>
      </p:sp>
    </p:spTree>
    <p:extLst>
      <p:ext uri="{BB962C8B-B14F-4D97-AF65-F5344CB8AC3E}">
        <p14:creationId xmlns:p14="http://schemas.microsoft.com/office/powerpoint/2010/main" val="4181890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53BBF-BA8B-5B7A-18D0-BCF8C9180383}"/>
              </a:ext>
            </a:extLst>
          </p:cNvPr>
          <p:cNvPicPr>
            <a:picLocks noChangeAspect="1"/>
          </p:cNvPicPr>
          <p:nvPr/>
        </p:nvPicPr>
        <p:blipFill>
          <a:blip r:embed="rId2"/>
          <a:stretch>
            <a:fillRect/>
          </a:stretch>
        </p:blipFill>
        <p:spPr>
          <a:xfrm>
            <a:off x="3028125" y="-1214232"/>
            <a:ext cx="10260496" cy="10260496"/>
          </a:xfrm>
          <a:prstGeom prst="rect">
            <a:avLst/>
          </a:prstGeom>
        </p:spPr>
      </p:pic>
      <p:sp>
        <p:nvSpPr>
          <p:cNvPr id="6" name="Title 1">
            <a:extLst>
              <a:ext uri="{FF2B5EF4-FFF2-40B4-BE49-F238E27FC236}">
                <a16:creationId xmlns:a16="http://schemas.microsoft.com/office/drawing/2014/main" id="{FB468FC6-C486-6925-96E4-E72DE3FC5CC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eorgia" panose="02040502050405020303" pitchFamily="18" charset="0"/>
              </a:rPr>
              <a:t>Questions?</a:t>
            </a:r>
          </a:p>
        </p:txBody>
      </p:sp>
      <p:pic>
        <p:nvPicPr>
          <p:cNvPr id="1026" name="Picture 2">
            <a:extLst>
              <a:ext uri="{FF2B5EF4-FFF2-40B4-BE49-F238E27FC236}">
                <a16:creationId xmlns:a16="http://schemas.microsoft.com/office/drawing/2014/main" id="{A3811920-718C-C586-10A7-857416FA7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44" y="2136914"/>
            <a:ext cx="4941340" cy="22963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66A618E-08C4-A8DD-21F7-9A4CFCD9B76E}"/>
              </a:ext>
            </a:extLst>
          </p:cNvPr>
          <p:cNvSpPr txBox="1"/>
          <p:nvPr/>
        </p:nvSpPr>
        <p:spPr>
          <a:xfrm>
            <a:off x="994740" y="4592246"/>
            <a:ext cx="3568148" cy="954107"/>
          </a:xfrm>
          <a:prstGeom prst="rect">
            <a:avLst/>
          </a:prstGeom>
          <a:noFill/>
        </p:spPr>
        <p:txBody>
          <a:bodyPr wrap="square" rtlCol="0">
            <a:spAutoFit/>
          </a:bodyPr>
          <a:lstStyle/>
          <a:p>
            <a:r>
              <a:rPr lang="en-US" sz="1400" dirty="0">
                <a:solidFill>
                  <a:srgbClr val="0C2320"/>
                </a:solidFill>
                <a:latin typeface="Georgia" panose="02040502050405020303" pitchFamily="18" charset="0"/>
              </a:rPr>
              <a:t>Method in active (early) development at</a:t>
            </a:r>
          </a:p>
          <a:p>
            <a:r>
              <a:rPr lang="en-US" sz="1400" dirty="0">
                <a:solidFill>
                  <a:srgbClr val="0C2320"/>
                </a:solidFill>
                <a:latin typeface="Georgia" panose="02040502050405020303" pitchFamily="18" charset="0"/>
              </a:rPr>
              <a:t>https://</a:t>
            </a:r>
            <a:r>
              <a:rPr lang="en-US" sz="1400" dirty="0" err="1">
                <a:solidFill>
                  <a:srgbClr val="0C2320"/>
                </a:solidFill>
                <a:latin typeface="Georgia" panose="02040502050405020303" pitchFamily="18" charset="0"/>
              </a:rPr>
              <a:t>github.com</a:t>
            </a:r>
            <a:r>
              <a:rPr lang="en-US" sz="1400" dirty="0">
                <a:solidFill>
                  <a:srgbClr val="0C2320"/>
                </a:solidFill>
                <a:latin typeface="Georgia" panose="02040502050405020303" pitchFamily="18" charset="0"/>
              </a:rPr>
              <a:t>/</a:t>
            </a:r>
            <a:r>
              <a:rPr lang="en-US" sz="1400" dirty="0" err="1">
                <a:solidFill>
                  <a:srgbClr val="0C2320"/>
                </a:solidFill>
                <a:latin typeface="Georgia" panose="02040502050405020303" pitchFamily="18" charset="0"/>
              </a:rPr>
              <a:t>kitchensjn</a:t>
            </a:r>
            <a:r>
              <a:rPr lang="en-US" sz="1400" dirty="0">
                <a:solidFill>
                  <a:srgbClr val="0C2320"/>
                </a:solidFill>
                <a:latin typeface="Georgia" panose="02040502050405020303" pitchFamily="18" charset="0"/>
              </a:rPr>
              <a:t>/terracotta.</a:t>
            </a:r>
          </a:p>
          <a:p>
            <a:r>
              <a:rPr lang="en-US" sz="1400" dirty="0">
                <a:solidFill>
                  <a:srgbClr val="0C2320"/>
                </a:solidFill>
                <a:latin typeface="Georgia" panose="02040502050405020303" pitchFamily="18" charset="0"/>
              </a:rPr>
              <a:t>Open to feature requests and suggestions through GitHub Issues.</a:t>
            </a:r>
          </a:p>
        </p:txBody>
      </p:sp>
      <p:sp>
        <p:nvSpPr>
          <p:cNvPr id="10" name="Subtitle 2">
            <a:extLst>
              <a:ext uri="{FF2B5EF4-FFF2-40B4-BE49-F238E27FC236}">
                <a16:creationId xmlns:a16="http://schemas.microsoft.com/office/drawing/2014/main" id="{8851E532-7BEA-159A-EFAA-20796C1800F0}"/>
              </a:ext>
            </a:extLst>
          </p:cNvPr>
          <p:cNvSpPr txBox="1">
            <a:spLocks/>
          </p:cNvSpPr>
          <p:nvPr/>
        </p:nvSpPr>
        <p:spPr>
          <a:xfrm>
            <a:off x="5997146" y="5202238"/>
            <a:ext cx="6194854"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dirty="0" err="1">
                <a:solidFill>
                  <a:srgbClr val="0C2320"/>
                </a:solidFill>
                <a:latin typeface="Georgia" panose="02040502050405020303" pitchFamily="18" charset="0"/>
              </a:rPr>
              <a:t>jkitchens@ucdavis.edu</a:t>
            </a:r>
            <a:endParaRPr lang="en-US" sz="1600" dirty="0">
              <a:solidFill>
                <a:srgbClr val="0C2320"/>
              </a:solidFill>
              <a:latin typeface="Georgia" panose="02040502050405020303" pitchFamily="18" charset="0"/>
            </a:endParaRPr>
          </a:p>
          <a:p>
            <a:pPr algn="r"/>
            <a:r>
              <a:rPr lang="en-US" sz="1600" dirty="0" err="1">
                <a:solidFill>
                  <a:srgbClr val="0C2320"/>
                </a:solidFill>
                <a:latin typeface="Georgia" panose="02040502050405020303" pitchFamily="18" charset="0"/>
              </a:rPr>
              <a:t>james-kitchens.com</a:t>
            </a:r>
            <a:endParaRPr lang="en-US" sz="1600" dirty="0">
              <a:solidFill>
                <a:srgbClr val="0C2320"/>
              </a:solidFill>
              <a:latin typeface="Georgia" panose="02040502050405020303" pitchFamily="18" charset="0"/>
            </a:endParaRPr>
          </a:p>
          <a:p>
            <a:pPr algn="r"/>
            <a:r>
              <a:rPr lang="en-US" sz="1600" dirty="0">
                <a:solidFill>
                  <a:srgbClr val="0C2320"/>
                </a:solidFill>
                <a:latin typeface="Georgia" panose="02040502050405020303" pitchFamily="18" charset="0"/>
              </a:rPr>
              <a:t>@</a:t>
            </a:r>
            <a:r>
              <a:rPr lang="en-US" sz="1600" dirty="0" err="1">
                <a:solidFill>
                  <a:srgbClr val="0C2320"/>
                </a:solidFill>
                <a:latin typeface="Georgia" panose="02040502050405020303" pitchFamily="18" charset="0"/>
              </a:rPr>
              <a:t>kitchensjn.bsky.social</a:t>
            </a:r>
            <a:endParaRPr lang="en-US" sz="1600" dirty="0">
              <a:solidFill>
                <a:srgbClr val="0C2320"/>
              </a:solidFill>
              <a:latin typeface="Georgia" panose="02040502050405020303" pitchFamily="18" charset="0"/>
            </a:endParaRPr>
          </a:p>
          <a:p>
            <a:pPr algn="r"/>
            <a:r>
              <a:rPr lang="en-US" sz="1600" dirty="0">
                <a:solidFill>
                  <a:srgbClr val="0C2320"/>
                </a:solidFill>
                <a:latin typeface="Georgia" panose="02040502050405020303" pitchFamily="18" charset="0"/>
              </a:rPr>
              <a:t>@</a:t>
            </a:r>
            <a:r>
              <a:rPr lang="en-US" sz="1600" dirty="0" err="1">
                <a:solidFill>
                  <a:srgbClr val="0C2320"/>
                </a:solidFill>
                <a:latin typeface="Georgia" panose="02040502050405020303" pitchFamily="18" charset="0"/>
              </a:rPr>
              <a:t>kitchensjn.ecoevo.social</a:t>
            </a:r>
            <a:endParaRPr lang="en-US" sz="1600" dirty="0">
              <a:solidFill>
                <a:srgbClr val="0C2320"/>
              </a:solidFill>
              <a:latin typeface="Georgia" panose="02040502050405020303" pitchFamily="18" charset="0"/>
            </a:endParaRPr>
          </a:p>
        </p:txBody>
      </p:sp>
    </p:spTree>
    <p:extLst>
      <p:ext uri="{BB962C8B-B14F-4D97-AF65-F5344CB8AC3E}">
        <p14:creationId xmlns:p14="http://schemas.microsoft.com/office/powerpoint/2010/main" val="2949221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map of a continent&#10;&#10;Description automatically generated">
            <a:extLst>
              <a:ext uri="{FF2B5EF4-FFF2-40B4-BE49-F238E27FC236}">
                <a16:creationId xmlns:a16="http://schemas.microsoft.com/office/drawing/2014/main" id="{BA6A3972-339D-ECAE-17A9-2ED572B67060}"/>
              </a:ext>
            </a:extLst>
          </p:cNvPr>
          <p:cNvPicPr>
            <a:picLocks noChangeAspect="1"/>
          </p:cNvPicPr>
          <p:nvPr/>
        </p:nvPicPr>
        <p:blipFill>
          <a:blip r:embed="rId2"/>
          <a:stretch>
            <a:fillRect/>
          </a:stretch>
        </p:blipFill>
        <p:spPr>
          <a:xfrm>
            <a:off x="4419600" y="0"/>
            <a:ext cx="9144000" cy="6858000"/>
          </a:xfrm>
          <a:prstGeom prst="rect">
            <a:avLst/>
          </a:prstGeom>
        </p:spPr>
      </p:pic>
      <p:sp>
        <p:nvSpPr>
          <p:cNvPr id="3" name="Content Placeholder 2">
            <a:extLst>
              <a:ext uri="{FF2B5EF4-FFF2-40B4-BE49-F238E27FC236}">
                <a16:creationId xmlns:a16="http://schemas.microsoft.com/office/drawing/2014/main" id="{B30CEAE2-84EC-1C94-3F31-C98688AC6141}"/>
              </a:ext>
            </a:extLst>
          </p:cNvPr>
          <p:cNvSpPr>
            <a:spLocks noGrp="1"/>
          </p:cNvSpPr>
          <p:nvPr>
            <p:ph idx="1"/>
          </p:nvPr>
        </p:nvSpPr>
        <p:spPr>
          <a:xfrm>
            <a:off x="838200" y="2285999"/>
            <a:ext cx="3810000" cy="3890963"/>
          </a:xfrm>
        </p:spPr>
        <p:txBody>
          <a:bodyPr>
            <a:normAutofit/>
          </a:bodyPr>
          <a:lstStyle/>
          <a:p>
            <a:pPr marL="0" indent="0">
              <a:buNone/>
            </a:pPr>
            <a:r>
              <a:rPr lang="en-US" dirty="0">
                <a:solidFill>
                  <a:srgbClr val="0C2320"/>
                </a:solidFill>
                <a:latin typeface="Georgia" panose="02040502050405020303" pitchFamily="18" charset="0"/>
              </a:rPr>
              <a:t>Describe variation in migration rates across a landscape often due to topographic features, such as mountains and rivers.</a:t>
            </a:r>
          </a:p>
        </p:txBody>
      </p:sp>
      <p:sp>
        <p:nvSpPr>
          <p:cNvPr id="4" name="Title 1">
            <a:extLst>
              <a:ext uri="{FF2B5EF4-FFF2-40B4-BE49-F238E27FC236}">
                <a16:creationId xmlns:a16="http://schemas.microsoft.com/office/drawing/2014/main" id="{DB0C1AA9-1113-72A5-F9D6-509741D57A08}"/>
              </a:ext>
            </a:extLst>
          </p:cNvPr>
          <p:cNvSpPr txBox="1">
            <a:spLocks/>
          </p:cNvSpPr>
          <p:nvPr/>
        </p:nvSpPr>
        <p:spPr>
          <a:xfrm>
            <a:off x="838200" y="365124"/>
            <a:ext cx="4953000" cy="19208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C2320"/>
                </a:solidFill>
                <a:latin typeface="Georgia" panose="02040502050405020303" pitchFamily="18" charset="0"/>
              </a:rPr>
              <a:t>Migration</a:t>
            </a:r>
          </a:p>
          <a:p>
            <a:r>
              <a:rPr lang="en-US" dirty="0">
                <a:solidFill>
                  <a:srgbClr val="0C2320"/>
                </a:solidFill>
                <a:latin typeface="Georgia" panose="02040502050405020303" pitchFamily="18" charset="0"/>
              </a:rPr>
              <a:t>surfaces</a:t>
            </a:r>
          </a:p>
        </p:txBody>
      </p:sp>
      <p:sp>
        <p:nvSpPr>
          <p:cNvPr id="2" name="TextBox 1">
            <a:extLst>
              <a:ext uri="{FF2B5EF4-FFF2-40B4-BE49-F238E27FC236}">
                <a16:creationId xmlns:a16="http://schemas.microsoft.com/office/drawing/2014/main" id="{2DD12739-467A-72C8-DA62-3266E57962F0}"/>
              </a:ext>
            </a:extLst>
          </p:cNvPr>
          <p:cNvSpPr txBox="1"/>
          <p:nvPr/>
        </p:nvSpPr>
        <p:spPr>
          <a:xfrm>
            <a:off x="6115507" y="6280022"/>
            <a:ext cx="2945611" cy="461665"/>
          </a:xfrm>
          <a:prstGeom prst="rect">
            <a:avLst/>
          </a:prstGeom>
          <a:noFill/>
        </p:spPr>
        <p:txBody>
          <a:bodyPr wrap="square" rtlCol="0">
            <a:spAutoFit/>
          </a:bodyPr>
          <a:lstStyle/>
          <a:p>
            <a:pPr algn="r"/>
            <a:r>
              <a:rPr lang="en-US" sz="1200" b="0" i="0" u="none" strike="noStrike" dirty="0">
                <a:solidFill>
                  <a:srgbClr val="0C2320"/>
                </a:solidFill>
                <a:effectLst/>
                <a:latin typeface="Georgia" panose="02040502050405020303" pitchFamily="18" charset="0"/>
              </a:rPr>
              <a:t>Middle Earth by J.R.R. </a:t>
            </a:r>
            <a:r>
              <a:rPr lang="en-US" sz="1200" b="0" i="0" u="none" strike="noStrike" dirty="0" err="1">
                <a:solidFill>
                  <a:srgbClr val="0C2320"/>
                </a:solidFill>
                <a:effectLst/>
                <a:latin typeface="Georgia" panose="02040502050405020303" pitchFamily="18" charset="0"/>
              </a:rPr>
              <a:t>Tolkein</a:t>
            </a:r>
            <a:endParaRPr lang="en-US" sz="1200" b="0" i="0" u="none" strike="noStrike" dirty="0">
              <a:solidFill>
                <a:srgbClr val="0C2320"/>
              </a:solidFill>
              <a:effectLst/>
              <a:latin typeface="Georgia" panose="02040502050405020303" pitchFamily="18" charset="0"/>
            </a:endParaRPr>
          </a:p>
          <a:p>
            <a:pPr algn="r"/>
            <a:r>
              <a:rPr lang="en-US" sz="1200" b="0" i="0" u="none" strike="noStrike" dirty="0">
                <a:solidFill>
                  <a:srgbClr val="0C2320"/>
                </a:solidFill>
                <a:effectLst/>
                <a:latin typeface="Georgia" panose="02040502050405020303" pitchFamily="18" charset="0"/>
              </a:rPr>
              <a:t>Digitization by </a:t>
            </a:r>
            <a:r>
              <a:rPr lang="en-US" sz="1200" b="0" i="0" u="none" strike="noStrike" dirty="0" err="1">
                <a:solidFill>
                  <a:srgbClr val="0C2320"/>
                </a:solidFill>
                <a:effectLst/>
                <a:latin typeface="Georgia" panose="02040502050405020303" pitchFamily="18" charset="0"/>
              </a:rPr>
              <a:t>Kaith</a:t>
            </a:r>
            <a:r>
              <a:rPr lang="en-US" sz="1200" b="0" i="0" u="none" strike="noStrike" dirty="0">
                <a:solidFill>
                  <a:srgbClr val="0C2320"/>
                </a:solidFill>
                <a:effectLst/>
                <a:latin typeface="Georgia" panose="02040502050405020303" pitchFamily="18" charset="0"/>
              </a:rPr>
              <a:t> Menken</a:t>
            </a:r>
            <a:endParaRPr lang="en-US" sz="1200" dirty="0">
              <a:solidFill>
                <a:srgbClr val="0C2320"/>
              </a:solidFill>
              <a:latin typeface="Georgia" panose="02040502050405020303" pitchFamily="18" charset="0"/>
            </a:endParaRPr>
          </a:p>
        </p:txBody>
      </p:sp>
      <p:sp>
        <p:nvSpPr>
          <p:cNvPr id="9" name="TextBox 8">
            <a:extLst>
              <a:ext uri="{FF2B5EF4-FFF2-40B4-BE49-F238E27FC236}">
                <a16:creationId xmlns:a16="http://schemas.microsoft.com/office/drawing/2014/main" id="{301994B0-A40D-B80A-F0F7-172DBF2D0046}"/>
              </a:ext>
            </a:extLst>
          </p:cNvPr>
          <p:cNvSpPr txBox="1"/>
          <p:nvPr/>
        </p:nvSpPr>
        <p:spPr>
          <a:xfrm>
            <a:off x="5202392" y="3708260"/>
            <a:ext cx="2840841" cy="461665"/>
          </a:xfrm>
          <a:prstGeom prst="rect">
            <a:avLst/>
          </a:prstGeom>
          <a:solidFill>
            <a:schemeClr val="bg1"/>
          </a:solidFill>
          <a:ln w="25400">
            <a:solidFill>
              <a:srgbClr val="416A66"/>
            </a:solidFill>
          </a:ln>
        </p:spPr>
        <p:txBody>
          <a:bodyPr wrap="none" rtlCol="0">
            <a:spAutoFit/>
          </a:bodyPr>
          <a:lstStyle/>
          <a:p>
            <a:pPr algn="ctr"/>
            <a:r>
              <a:rPr lang="en-US" sz="2400" dirty="0">
                <a:solidFill>
                  <a:srgbClr val="416A66"/>
                </a:solidFill>
                <a:latin typeface="Georgia" panose="02040502050405020303" pitchFamily="18" charset="0"/>
              </a:rPr>
              <a:t>FAST MIGRATION</a:t>
            </a:r>
          </a:p>
        </p:txBody>
      </p:sp>
    </p:spTree>
    <p:extLst>
      <p:ext uri="{BB962C8B-B14F-4D97-AF65-F5344CB8AC3E}">
        <p14:creationId xmlns:p14="http://schemas.microsoft.com/office/powerpoint/2010/main" val="3623970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map of the united states&#10;&#10;Description automatically generated">
            <a:extLst>
              <a:ext uri="{FF2B5EF4-FFF2-40B4-BE49-F238E27FC236}">
                <a16:creationId xmlns:a16="http://schemas.microsoft.com/office/drawing/2014/main" id="{3F515F57-E21C-13D9-559C-FDEF17427B94}"/>
              </a:ext>
            </a:extLst>
          </p:cNvPr>
          <p:cNvPicPr>
            <a:picLocks noChangeAspect="1"/>
          </p:cNvPicPr>
          <p:nvPr/>
        </p:nvPicPr>
        <p:blipFill>
          <a:blip r:embed="rId2"/>
          <a:stretch>
            <a:fillRect/>
          </a:stretch>
        </p:blipFill>
        <p:spPr>
          <a:xfrm>
            <a:off x="4419600" y="0"/>
            <a:ext cx="9144000" cy="6858000"/>
          </a:xfrm>
          <a:prstGeom prst="rect">
            <a:avLst/>
          </a:prstGeom>
        </p:spPr>
      </p:pic>
      <p:sp>
        <p:nvSpPr>
          <p:cNvPr id="3" name="Content Placeholder 2">
            <a:extLst>
              <a:ext uri="{FF2B5EF4-FFF2-40B4-BE49-F238E27FC236}">
                <a16:creationId xmlns:a16="http://schemas.microsoft.com/office/drawing/2014/main" id="{B30CEAE2-84EC-1C94-3F31-C98688AC6141}"/>
              </a:ext>
            </a:extLst>
          </p:cNvPr>
          <p:cNvSpPr>
            <a:spLocks noGrp="1"/>
          </p:cNvSpPr>
          <p:nvPr>
            <p:ph idx="1"/>
          </p:nvPr>
        </p:nvSpPr>
        <p:spPr>
          <a:xfrm>
            <a:off x="838200" y="2285999"/>
            <a:ext cx="3810000" cy="3890963"/>
          </a:xfrm>
        </p:spPr>
        <p:txBody>
          <a:bodyPr>
            <a:normAutofit/>
          </a:bodyPr>
          <a:lstStyle/>
          <a:p>
            <a:pPr marL="0" indent="0">
              <a:buNone/>
            </a:pPr>
            <a:r>
              <a:rPr lang="en-US" dirty="0">
                <a:solidFill>
                  <a:srgbClr val="0C2320"/>
                </a:solidFill>
                <a:latin typeface="Georgia" panose="02040502050405020303" pitchFamily="18" charset="0"/>
              </a:rPr>
              <a:t>Describe variation in migration rates across a landscape often due to topographic features, such as mountains and rivers.</a:t>
            </a:r>
          </a:p>
        </p:txBody>
      </p:sp>
      <p:sp>
        <p:nvSpPr>
          <p:cNvPr id="4" name="Title 1">
            <a:extLst>
              <a:ext uri="{FF2B5EF4-FFF2-40B4-BE49-F238E27FC236}">
                <a16:creationId xmlns:a16="http://schemas.microsoft.com/office/drawing/2014/main" id="{DB0C1AA9-1113-72A5-F9D6-509741D57A08}"/>
              </a:ext>
            </a:extLst>
          </p:cNvPr>
          <p:cNvSpPr txBox="1">
            <a:spLocks/>
          </p:cNvSpPr>
          <p:nvPr/>
        </p:nvSpPr>
        <p:spPr>
          <a:xfrm>
            <a:off x="838200" y="365124"/>
            <a:ext cx="4953000" cy="19208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C2320"/>
                </a:solidFill>
                <a:latin typeface="Georgia" panose="02040502050405020303" pitchFamily="18" charset="0"/>
              </a:rPr>
              <a:t>Migration</a:t>
            </a:r>
          </a:p>
          <a:p>
            <a:r>
              <a:rPr lang="en-US" dirty="0">
                <a:solidFill>
                  <a:srgbClr val="0C2320"/>
                </a:solidFill>
                <a:latin typeface="Georgia" panose="02040502050405020303" pitchFamily="18" charset="0"/>
              </a:rPr>
              <a:t>surfaces</a:t>
            </a:r>
          </a:p>
        </p:txBody>
      </p:sp>
      <p:sp>
        <p:nvSpPr>
          <p:cNvPr id="2" name="TextBox 1">
            <a:extLst>
              <a:ext uri="{FF2B5EF4-FFF2-40B4-BE49-F238E27FC236}">
                <a16:creationId xmlns:a16="http://schemas.microsoft.com/office/drawing/2014/main" id="{2DD12739-467A-72C8-DA62-3266E57962F0}"/>
              </a:ext>
            </a:extLst>
          </p:cNvPr>
          <p:cNvSpPr txBox="1"/>
          <p:nvPr/>
        </p:nvSpPr>
        <p:spPr>
          <a:xfrm>
            <a:off x="6115507" y="6280022"/>
            <a:ext cx="2945611" cy="461665"/>
          </a:xfrm>
          <a:prstGeom prst="rect">
            <a:avLst/>
          </a:prstGeom>
          <a:noFill/>
        </p:spPr>
        <p:txBody>
          <a:bodyPr wrap="square" rtlCol="0">
            <a:spAutoFit/>
          </a:bodyPr>
          <a:lstStyle/>
          <a:p>
            <a:pPr algn="r"/>
            <a:r>
              <a:rPr lang="en-US" sz="1200" b="0" i="0" u="none" strike="noStrike" dirty="0">
                <a:solidFill>
                  <a:srgbClr val="0C2320"/>
                </a:solidFill>
                <a:effectLst/>
                <a:latin typeface="Georgia" panose="02040502050405020303" pitchFamily="18" charset="0"/>
              </a:rPr>
              <a:t>Middle Earth by J.R.R. </a:t>
            </a:r>
            <a:r>
              <a:rPr lang="en-US" sz="1200" b="0" i="0" u="none" strike="noStrike" dirty="0" err="1">
                <a:solidFill>
                  <a:srgbClr val="0C2320"/>
                </a:solidFill>
                <a:effectLst/>
                <a:latin typeface="Georgia" panose="02040502050405020303" pitchFamily="18" charset="0"/>
              </a:rPr>
              <a:t>Tolkein</a:t>
            </a:r>
            <a:endParaRPr lang="en-US" sz="1200" b="0" i="0" u="none" strike="noStrike" dirty="0">
              <a:solidFill>
                <a:srgbClr val="0C2320"/>
              </a:solidFill>
              <a:effectLst/>
              <a:latin typeface="Georgia" panose="02040502050405020303" pitchFamily="18" charset="0"/>
            </a:endParaRPr>
          </a:p>
          <a:p>
            <a:pPr algn="r"/>
            <a:r>
              <a:rPr lang="en-US" sz="1200" b="0" i="0" u="none" strike="noStrike" dirty="0">
                <a:solidFill>
                  <a:srgbClr val="0C2320"/>
                </a:solidFill>
                <a:effectLst/>
                <a:latin typeface="Georgia" panose="02040502050405020303" pitchFamily="18" charset="0"/>
              </a:rPr>
              <a:t>Digitization by </a:t>
            </a:r>
            <a:r>
              <a:rPr lang="en-US" sz="1200" b="0" i="0" u="none" strike="noStrike" dirty="0" err="1">
                <a:solidFill>
                  <a:srgbClr val="0C2320"/>
                </a:solidFill>
                <a:effectLst/>
                <a:latin typeface="Georgia" panose="02040502050405020303" pitchFamily="18" charset="0"/>
              </a:rPr>
              <a:t>Kaith</a:t>
            </a:r>
            <a:r>
              <a:rPr lang="en-US" sz="1200" b="0" i="0" u="none" strike="noStrike" dirty="0">
                <a:solidFill>
                  <a:srgbClr val="0C2320"/>
                </a:solidFill>
                <a:effectLst/>
                <a:latin typeface="Georgia" panose="02040502050405020303" pitchFamily="18" charset="0"/>
              </a:rPr>
              <a:t> Menken</a:t>
            </a:r>
            <a:endParaRPr lang="en-US" sz="1200" dirty="0">
              <a:solidFill>
                <a:srgbClr val="0C2320"/>
              </a:solidFill>
              <a:latin typeface="Georgia" panose="02040502050405020303" pitchFamily="18" charset="0"/>
            </a:endParaRPr>
          </a:p>
        </p:txBody>
      </p:sp>
      <p:sp>
        <p:nvSpPr>
          <p:cNvPr id="9" name="TextBox 8">
            <a:extLst>
              <a:ext uri="{FF2B5EF4-FFF2-40B4-BE49-F238E27FC236}">
                <a16:creationId xmlns:a16="http://schemas.microsoft.com/office/drawing/2014/main" id="{51732D62-CDAD-6405-1C9D-CF2A4670B317}"/>
              </a:ext>
            </a:extLst>
          </p:cNvPr>
          <p:cNvSpPr txBox="1"/>
          <p:nvPr/>
        </p:nvSpPr>
        <p:spPr>
          <a:xfrm>
            <a:off x="5202392" y="3708260"/>
            <a:ext cx="2840841" cy="461665"/>
          </a:xfrm>
          <a:prstGeom prst="rect">
            <a:avLst/>
          </a:prstGeom>
          <a:solidFill>
            <a:schemeClr val="bg1"/>
          </a:solidFill>
          <a:ln w="25400">
            <a:solidFill>
              <a:srgbClr val="416A66"/>
            </a:solidFill>
          </a:ln>
        </p:spPr>
        <p:txBody>
          <a:bodyPr wrap="none" rtlCol="0">
            <a:spAutoFit/>
          </a:bodyPr>
          <a:lstStyle/>
          <a:p>
            <a:pPr algn="ctr"/>
            <a:r>
              <a:rPr lang="en-US" sz="2400" dirty="0">
                <a:solidFill>
                  <a:srgbClr val="416A66"/>
                </a:solidFill>
                <a:latin typeface="Georgia" panose="02040502050405020303" pitchFamily="18" charset="0"/>
              </a:rPr>
              <a:t>FAST MIGRATION</a:t>
            </a:r>
          </a:p>
        </p:txBody>
      </p:sp>
      <p:sp>
        <p:nvSpPr>
          <p:cNvPr id="10" name="TextBox 9">
            <a:extLst>
              <a:ext uri="{FF2B5EF4-FFF2-40B4-BE49-F238E27FC236}">
                <a16:creationId xmlns:a16="http://schemas.microsoft.com/office/drawing/2014/main" id="{BF76CC68-DCA7-DF5D-AA8C-7BD02EA3C20C}"/>
              </a:ext>
            </a:extLst>
          </p:cNvPr>
          <p:cNvSpPr txBox="1"/>
          <p:nvPr/>
        </p:nvSpPr>
        <p:spPr>
          <a:xfrm>
            <a:off x="8379908" y="533400"/>
            <a:ext cx="2973892" cy="461665"/>
          </a:xfrm>
          <a:prstGeom prst="rect">
            <a:avLst/>
          </a:prstGeom>
          <a:solidFill>
            <a:schemeClr val="bg1"/>
          </a:solidFill>
          <a:ln w="25400">
            <a:solidFill>
              <a:srgbClr val="989C9A"/>
            </a:solidFill>
          </a:ln>
        </p:spPr>
        <p:txBody>
          <a:bodyPr wrap="none" rtlCol="0">
            <a:spAutoFit/>
          </a:bodyPr>
          <a:lstStyle/>
          <a:p>
            <a:pPr algn="ctr"/>
            <a:r>
              <a:rPr lang="en-US" sz="2400" dirty="0">
                <a:solidFill>
                  <a:srgbClr val="989C9A"/>
                </a:solidFill>
                <a:latin typeface="Georgia" panose="02040502050405020303" pitchFamily="18" charset="0"/>
              </a:rPr>
              <a:t>SLOW MIGRATION</a:t>
            </a:r>
          </a:p>
        </p:txBody>
      </p:sp>
    </p:spTree>
    <p:extLst>
      <p:ext uri="{BB962C8B-B14F-4D97-AF65-F5344CB8AC3E}">
        <p14:creationId xmlns:p14="http://schemas.microsoft.com/office/powerpoint/2010/main" val="1529603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map of the united states&#10;&#10;Description automatically generated">
            <a:extLst>
              <a:ext uri="{FF2B5EF4-FFF2-40B4-BE49-F238E27FC236}">
                <a16:creationId xmlns:a16="http://schemas.microsoft.com/office/drawing/2014/main" id="{3F515F57-E21C-13D9-559C-FDEF17427B94}"/>
              </a:ext>
            </a:extLst>
          </p:cNvPr>
          <p:cNvPicPr>
            <a:picLocks noChangeAspect="1"/>
          </p:cNvPicPr>
          <p:nvPr/>
        </p:nvPicPr>
        <p:blipFill>
          <a:blip r:embed="rId2"/>
          <a:stretch>
            <a:fillRect/>
          </a:stretch>
        </p:blipFill>
        <p:spPr>
          <a:xfrm>
            <a:off x="4419600" y="0"/>
            <a:ext cx="9144000" cy="6858000"/>
          </a:xfrm>
          <a:prstGeom prst="rect">
            <a:avLst/>
          </a:prstGeom>
        </p:spPr>
      </p:pic>
      <p:sp>
        <p:nvSpPr>
          <p:cNvPr id="3" name="Content Placeholder 2">
            <a:extLst>
              <a:ext uri="{FF2B5EF4-FFF2-40B4-BE49-F238E27FC236}">
                <a16:creationId xmlns:a16="http://schemas.microsoft.com/office/drawing/2014/main" id="{B30CEAE2-84EC-1C94-3F31-C98688AC6141}"/>
              </a:ext>
            </a:extLst>
          </p:cNvPr>
          <p:cNvSpPr>
            <a:spLocks noGrp="1"/>
          </p:cNvSpPr>
          <p:nvPr>
            <p:ph idx="1"/>
          </p:nvPr>
        </p:nvSpPr>
        <p:spPr>
          <a:xfrm>
            <a:off x="838200" y="2285999"/>
            <a:ext cx="3810000" cy="3890963"/>
          </a:xfrm>
        </p:spPr>
        <p:txBody>
          <a:bodyPr>
            <a:normAutofit/>
          </a:bodyPr>
          <a:lstStyle/>
          <a:p>
            <a:pPr marL="0" indent="0">
              <a:buNone/>
            </a:pPr>
            <a:r>
              <a:rPr lang="en-US" dirty="0">
                <a:solidFill>
                  <a:srgbClr val="0C2320"/>
                </a:solidFill>
                <a:latin typeface="Georgia" panose="02040502050405020303" pitchFamily="18" charset="0"/>
              </a:rPr>
              <a:t>Describe variation in migration rates across a landscape often due to topographic features, such as mountains and rivers.</a:t>
            </a:r>
          </a:p>
        </p:txBody>
      </p:sp>
      <p:sp>
        <p:nvSpPr>
          <p:cNvPr id="4" name="Title 1">
            <a:extLst>
              <a:ext uri="{FF2B5EF4-FFF2-40B4-BE49-F238E27FC236}">
                <a16:creationId xmlns:a16="http://schemas.microsoft.com/office/drawing/2014/main" id="{DB0C1AA9-1113-72A5-F9D6-509741D57A08}"/>
              </a:ext>
            </a:extLst>
          </p:cNvPr>
          <p:cNvSpPr txBox="1">
            <a:spLocks/>
          </p:cNvSpPr>
          <p:nvPr/>
        </p:nvSpPr>
        <p:spPr>
          <a:xfrm>
            <a:off x="838200" y="365124"/>
            <a:ext cx="4953000" cy="19208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C2320"/>
                </a:solidFill>
                <a:latin typeface="Georgia" panose="02040502050405020303" pitchFamily="18" charset="0"/>
              </a:rPr>
              <a:t>Migration</a:t>
            </a:r>
          </a:p>
          <a:p>
            <a:r>
              <a:rPr lang="en-US" dirty="0">
                <a:solidFill>
                  <a:srgbClr val="0C2320"/>
                </a:solidFill>
                <a:latin typeface="Georgia" panose="02040502050405020303" pitchFamily="18" charset="0"/>
              </a:rPr>
              <a:t>surfaces</a:t>
            </a:r>
          </a:p>
        </p:txBody>
      </p:sp>
      <p:sp>
        <p:nvSpPr>
          <p:cNvPr id="2" name="TextBox 1">
            <a:extLst>
              <a:ext uri="{FF2B5EF4-FFF2-40B4-BE49-F238E27FC236}">
                <a16:creationId xmlns:a16="http://schemas.microsoft.com/office/drawing/2014/main" id="{2DD12739-467A-72C8-DA62-3266E57962F0}"/>
              </a:ext>
            </a:extLst>
          </p:cNvPr>
          <p:cNvSpPr txBox="1"/>
          <p:nvPr/>
        </p:nvSpPr>
        <p:spPr>
          <a:xfrm>
            <a:off x="6115507" y="6280022"/>
            <a:ext cx="2945611" cy="461665"/>
          </a:xfrm>
          <a:prstGeom prst="rect">
            <a:avLst/>
          </a:prstGeom>
          <a:noFill/>
        </p:spPr>
        <p:txBody>
          <a:bodyPr wrap="square" rtlCol="0">
            <a:spAutoFit/>
          </a:bodyPr>
          <a:lstStyle/>
          <a:p>
            <a:pPr algn="r"/>
            <a:r>
              <a:rPr lang="en-US" sz="1200" b="0" i="0" u="none" strike="noStrike" dirty="0">
                <a:solidFill>
                  <a:srgbClr val="0C2320"/>
                </a:solidFill>
                <a:effectLst/>
                <a:latin typeface="Georgia" panose="02040502050405020303" pitchFamily="18" charset="0"/>
              </a:rPr>
              <a:t>Middle Earth by J.R.R. </a:t>
            </a:r>
            <a:r>
              <a:rPr lang="en-US" sz="1200" b="0" i="0" u="none" strike="noStrike" dirty="0" err="1">
                <a:solidFill>
                  <a:srgbClr val="0C2320"/>
                </a:solidFill>
                <a:effectLst/>
                <a:latin typeface="Georgia" panose="02040502050405020303" pitchFamily="18" charset="0"/>
              </a:rPr>
              <a:t>Tolkein</a:t>
            </a:r>
            <a:endParaRPr lang="en-US" sz="1200" b="0" i="0" u="none" strike="noStrike" dirty="0">
              <a:solidFill>
                <a:srgbClr val="0C2320"/>
              </a:solidFill>
              <a:effectLst/>
              <a:latin typeface="Georgia" panose="02040502050405020303" pitchFamily="18" charset="0"/>
            </a:endParaRPr>
          </a:p>
          <a:p>
            <a:pPr algn="r"/>
            <a:r>
              <a:rPr lang="en-US" sz="1200" b="0" i="0" u="none" strike="noStrike" dirty="0">
                <a:solidFill>
                  <a:srgbClr val="0C2320"/>
                </a:solidFill>
                <a:effectLst/>
                <a:latin typeface="Georgia" panose="02040502050405020303" pitchFamily="18" charset="0"/>
              </a:rPr>
              <a:t>Digitization by </a:t>
            </a:r>
            <a:r>
              <a:rPr lang="en-US" sz="1200" b="0" i="0" u="none" strike="noStrike" dirty="0" err="1">
                <a:solidFill>
                  <a:srgbClr val="0C2320"/>
                </a:solidFill>
                <a:effectLst/>
                <a:latin typeface="Georgia" panose="02040502050405020303" pitchFamily="18" charset="0"/>
              </a:rPr>
              <a:t>Kaith</a:t>
            </a:r>
            <a:r>
              <a:rPr lang="en-US" sz="1200" b="0" i="0" u="none" strike="noStrike" dirty="0">
                <a:solidFill>
                  <a:srgbClr val="0C2320"/>
                </a:solidFill>
                <a:effectLst/>
                <a:latin typeface="Georgia" panose="02040502050405020303" pitchFamily="18" charset="0"/>
              </a:rPr>
              <a:t> Menken</a:t>
            </a:r>
            <a:endParaRPr lang="en-US" sz="1200" dirty="0">
              <a:solidFill>
                <a:srgbClr val="0C2320"/>
              </a:solidFill>
              <a:latin typeface="Georgia" panose="02040502050405020303" pitchFamily="18" charset="0"/>
            </a:endParaRPr>
          </a:p>
        </p:txBody>
      </p:sp>
      <p:sp>
        <p:nvSpPr>
          <p:cNvPr id="9" name="TextBox 8">
            <a:extLst>
              <a:ext uri="{FF2B5EF4-FFF2-40B4-BE49-F238E27FC236}">
                <a16:creationId xmlns:a16="http://schemas.microsoft.com/office/drawing/2014/main" id="{51732D62-CDAD-6405-1C9D-CF2A4670B317}"/>
              </a:ext>
            </a:extLst>
          </p:cNvPr>
          <p:cNvSpPr txBox="1"/>
          <p:nvPr/>
        </p:nvSpPr>
        <p:spPr>
          <a:xfrm>
            <a:off x="5202392" y="3708260"/>
            <a:ext cx="2840841" cy="461665"/>
          </a:xfrm>
          <a:prstGeom prst="rect">
            <a:avLst/>
          </a:prstGeom>
          <a:solidFill>
            <a:schemeClr val="bg1"/>
          </a:solidFill>
          <a:ln w="25400">
            <a:solidFill>
              <a:srgbClr val="416A66"/>
            </a:solidFill>
          </a:ln>
        </p:spPr>
        <p:txBody>
          <a:bodyPr wrap="none" rtlCol="0">
            <a:spAutoFit/>
          </a:bodyPr>
          <a:lstStyle/>
          <a:p>
            <a:pPr algn="ctr"/>
            <a:r>
              <a:rPr lang="en-US" sz="2400" dirty="0">
                <a:solidFill>
                  <a:srgbClr val="416A66"/>
                </a:solidFill>
                <a:latin typeface="Georgia" panose="02040502050405020303" pitchFamily="18" charset="0"/>
              </a:rPr>
              <a:t>FAST MIGRATION</a:t>
            </a:r>
          </a:p>
        </p:txBody>
      </p:sp>
      <p:sp>
        <p:nvSpPr>
          <p:cNvPr id="10" name="TextBox 9">
            <a:extLst>
              <a:ext uri="{FF2B5EF4-FFF2-40B4-BE49-F238E27FC236}">
                <a16:creationId xmlns:a16="http://schemas.microsoft.com/office/drawing/2014/main" id="{BF76CC68-DCA7-DF5D-AA8C-7BD02EA3C20C}"/>
              </a:ext>
            </a:extLst>
          </p:cNvPr>
          <p:cNvSpPr txBox="1"/>
          <p:nvPr/>
        </p:nvSpPr>
        <p:spPr>
          <a:xfrm>
            <a:off x="8379908" y="533400"/>
            <a:ext cx="2973892" cy="461665"/>
          </a:xfrm>
          <a:prstGeom prst="rect">
            <a:avLst/>
          </a:prstGeom>
          <a:solidFill>
            <a:schemeClr val="bg1"/>
          </a:solidFill>
          <a:ln w="25400">
            <a:solidFill>
              <a:srgbClr val="989C9A"/>
            </a:solidFill>
          </a:ln>
        </p:spPr>
        <p:txBody>
          <a:bodyPr wrap="none" rtlCol="0">
            <a:spAutoFit/>
          </a:bodyPr>
          <a:lstStyle/>
          <a:p>
            <a:pPr algn="ctr"/>
            <a:r>
              <a:rPr lang="en-US" sz="2400" dirty="0">
                <a:solidFill>
                  <a:srgbClr val="989C9A"/>
                </a:solidFill>
                <a:latin typeface="Georgia" panose="02040502050405020303" pitchFamily="18" charset="0"/>
              </a:rPr>
              <a:t>SLOW MIGRATION</a:t>
            </a:r>
          </a:p>
        </p:txBody>
      </p:sp>
      <p:sp>
        <p:nvSpPr>
          <p:cNvPr id="5" name="TextBox 4">
            <a:extLst>
              <a:ext uri="{FF2B5EF4-FFF2-40B4-BE49-F238E27FC236}">
                <a16:creationId xmlns:a16="http://schemas.microsoft.com/office/drawing/2014/main" id="{A5E8B855-158B-9746-748E-42A54BE75E4A}"/>
              </a:ext>
            </a:extLst>
          </p:cNvPr>
          <p:cNvSpPr txBox="1"/>
          <p:nvPr/>
        </p:nvSpPr>
        <p:spPr>
          <a:xfrm>
            <a:off x="838200" y="4876800"/>
            <a:ext cx="3092513" cy="1754326"/>
          </a:xfrm>
          <a:prstGeom prst="rect">
            <a:avLst/>
          </a:prstGeom>
          <a:noFill/>
        </p:spPr>
        <p:txBody>
          <a:bodyPr wrap="none" rtlCol="0">
            <a:spAutoFit/>
          </a:bodyPr>
          <a:lstStyle/>
          <a:p>
            <a:pPr marL="0" indent="0">
              <a:buNone/>
            </a:pPr>
            <a:r>
              <a:rPr lang="en-US" sz="1800" dirty="0">
                <a:solidFill>
                  <a:srgbClr val="0C2320"/>
                </a:solidFill>
                <a:latin typeface="Georgia" panose="02040502050405020303" pitchFamily="18" charset="0"/>
              </a:rPr>
              <a:t>Previous research:</a:t>
            </a:r>
          </a:p>
          <a:p>
            <a:pPr marL="0" indent="0">
              <a:buNone/>
            </a:pPr>
            <a:r>
              <a:rPr lang="en-US" dirty="0">
                <a:solidFill>
                  <a:srgbClr val="0C2320"/>
                </a:solidFill>
                <a:latin typeface="Georgia" panose="02040502050405020303" pitchFamily="18" charset="0"/>
              </a:rPr>
              <a:t>	McCrae 2006</a:t>
            </a:r>
            <a:endParaRPr lang="en-US" sz="1800" dirty="0">
              <a:solidFill>
                <a:srgbClr val="0C2320"/>
              </a:solidFill>
              <a:latin typeface="Georgia" panose="02040502050405020303" pitchFamily="18" charset="0"/>
            </a:endParaRPr>
          </a:p>
          <a:p>
            <a:pPr marL="0" indent="0">
              <a:buNone/>
            </a:pPr>
            <a:r>
              <a:rPr lang="en-US" sz="1800" dirty="0">
                <a:solidFill>
                  <a:srgbClr val="0C2320"/>
                </a:solidFill>
                <a:latin typeface="Georgia" panose="02040502050405020303" pitchFamily="18" charset="0"/>
              </a:rPr>
              <a:t>	</a:t>
            </a:r>
            <a:r>
              <a:rPr lang="en-US" sz="1800" dirty="0" err="1">
                <a:solidFill>
                  <a:srgbClr val="0C2320"/>
                </a:solidFill>
                <a:latin typeface="Georgia" panose="02040502050405020303" pitchFamily="18" charset="0"/>
              </a:rPr>
              <a:t>Petkova</a:t>
            </a:r>
            <a:r>
              <a:rPr lang="en-US" sz="1800" dirty="0">
                <a:solidFill>
                  <a:srgbClr val="0C2320"/>
                </a:solidFill>
                <a:latin typeface="Georgia" panose="02040502050405020303" pitchFamily="18" charset="0"/>
              </a:rPr>
              <a:t> et al. 2015</a:t>
            </a:r>
          </a:p>
          <a:p>
            <a:pPr marL="0" indent="0">
              <a:buNone/>
            </a:pPr>
            <a:r>
              <a:rPr lang="en-US" sz="1800" dirty="0">
                <a:solidFill>
                  <a:srgbClr val="0C2320"/>
                </a:solidFill>
                <a:latin typeface="Georgia" panose="02040502050405020303" pitchFamily="18" charset="0"/>
              </a:rPr>
              <a:t>	Al-</a:t>
            </a:r>
            <a:r>
              <a:rPr lang="en-US" sz="1800" dirty="0" err="1">
                <a:solidFill>
                  <a:srgbClr val="0C2320"/>
                </a:solidFill>
                <a:latin typeface="Georgia" panose="02040502050405020303" pitchFamily="18" charset="0"/>
              </a:rPr>
              <a:t>Asadi</a:t>
            </a:r>
            <a:r>
              <a:rPr lang="en-US" sz="1800" dirty="0">
                <a:solidFill>
                  <a:srgbClr val="0C2320"/>
                </a:solidFill>
                <a:latin typeface="Georgia" panose="02040502050405020303" pitchFamily="18" charset="0"/>
              </a:rPr>
              <a:t> et al. 2019</a:t>
            </a:r>
          </a:p>
          <a:p>
            <a:pPr marL="0" indent="0">
              <a:buNone/>
            </a:pPr>
            <a:r>
              <a:rPr lang="en-US" sz="1800" dirty="0">
                <a:solidFill>
                  <a:srgbClr val="0C2320"/>
                </a:solidFill>
                <a:latin typeface="Georgia" panose="02040502050405020303" pitchFamily="18" charset="0"/>
              </a:rPr>
              <a:t>	Marcus et al. 2021</a:t>
            </a:r>
          </a:p>
          <a:p>
            <a:pPr marL="0" indent="0">
              <a:buNone/>
            </a:pPr>
            <a:r>
              <a:rPr lang="en-US" sz="1800" dirty="0">
                <a:solidFill>
                  <a:srgbClr val="0C2320"/>
                </a:solidFill>
                <a:latin typeface="Georgia" panose="02040502050405020303" pitchFamily="18" charset="0"/>
              </a:rPr>
              <a:t>	</a:t>
            </a:r>
            <a:r>
              <a:rPr lang="en-US" sz="1800" dirty="0" err="1">
                <a:solidFill>
                  <a:srgbClr val="0C2320"/>
                </a:solidFill>
                <a:latin typeface="Georgia" panose="02040502050405020303" pitchFamily="18" charset="0"/>
              </a:rPr>
              <a:t>Shastry</a:t>
            </a:r>
            <a:r>
              <a:rPr lang="en-US" sz="1800" dirty="0">
                <a:solidFill>
                  <a:srgbClr val="0C2320"/>
                </a:solidFill>
                <a:latin typeface="Georgia" panose="02040502050405020303" pitchFamily="18" charset="0"/>
              </a:rPr>
              <a:t> et al. 2025</a:t>
            </a:r>
            <a:endParaRPr lang="en-US" dirty="0">
              <a:solidFill>
                <a:srgbClr val="0C2320"/>
              </a:solidFill>
            </a:endParaRPr>
          </a:p>
        </p:txBody>
      </p:sp>
    </p:spTree>
    <p:extLst>
      <p:ext uri="{BB962C8B-B14F-4D97-AF65-F5344CB8AC3E}">
        <p14:creationId xmlns:p14="http://schemas.microsoft.com/office/powerpoint/2010/main" val="88580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4B90-1494-96E6-1868-8542A57ADAF6}"/>
              </a:ext>
            </a:extLst>
          </p:cNvPr>
          <p:cNvSpPr>
            <a:spLocks noGrp="1"/>
          </p:cNvSpPr>
          <p:nvPr>
            <p:ph type="title"/>
          </p:nvPr>
        </p:nvSpPr>
        <p:spPr/>
        <p:txBody>
          <a:bodyPr/>
          <a:lstStyle/>
          <a:p>
            <a:r>
              <a:rPr lang="en-US" dirty="0">
                <a:solidFill>
                  <a:srgbClr val="0C2320"/>
                </a:solidFill>
                <a:latin typeface="Georgia" panose="02040502050405020303" pitchFamily="18" charset="0"/>
              </a:rPr>
              <a:t>Gene trees</a:t>
            </a:r>
          </a:p>
        </p:txBody>
      </p:sp>
      <p:sp>
        <p:nvSpPr>
          <p:cNvPr id="3" name="Content Placeholder 2">
            <a:extLst>
              <a:ext uri="{FF2B5EF4-FFF2-40B4-BE49-F238E27FC236}">
                <a16:creationId xmlns:a16="http://schemas.microsoft.com/office/drawing/2014/main" id="{754190E1-248D-AAC7-44EC-9DAA8A1DF68A}"/>
              </a:ext>
            </a:extLst>
          </p:cNvPr>
          <p:cNvSpPr>
            <a:spLocks noGrp="1"/>
          </p:cNvSpPr>
          <p:nvPr>
            <p:ph idx="1"/>
          </p:nvPr>
        </p:nvSpPr>
        <p:spPr/>
        <p:txBody>
          <a:bodyPr/>
          <a:lstStyle/>
          <a:p>
            <a:pPr marL="0" indent="0">
              <a:buNone/>
            </a:pPr>
            <a:r>
              <a:rPr lang="en-US" dirty="0">
                <a:solidFill>
                  <a:srgbClr val="0C2320"/>
                </a:solidFill>
                <a:latin typeface="Georgia" panose="02040502050405020303" pitchFamily="18" charset="0"/>
              </a:rPr>
              <a:t>- Most complete representation of genetic relatedness</a:t>
            </a:r>
          </a:p>
          <a:p>
            <a:pPr marL="0" indent="0">
              <a:buNone/>
            </a:pPr>
            <a:r>
              <a:rPr lang="en-US" dirty="0">
                <a:solidFill>
                  <a:srgbClr val="0C2320"/>
                </a:solidFill>
                <a:latin typeface="Georgia" panose="02040502050405020303" pitchFamily="18" charset="0"/>
              </a:rPr>
              <a:t>- Major advances in inferring gene trees across the genome </a:t>
            </a:r>
            <a:r>
              <a:rPr lang="en-US" sz="1400" dirty="0">
                <a:solidFill>
                  <a:srgbClr val="0C2320"/>
                </a:solidFill>
                <a:latin typeface="Georgia" panose="02040502050405020303" pitchFamily="18" charset="0"/>
              </a:rPr>
              <a:t>(</a:t>
            </a:r>
            <a:r>
              <a:rPr lang="en-US" sz="1400" b="0" i="0" u="none" strike="noStrike" dirty="0">
                <a:solidFill>
                  <a:srgbClr val="0C2320"/>
                </a:solidFill>
                <a:effectLst/>
                <a:latin typeface="Georgia" panose="02040502050405020303" pitchFamily="18" charset="0"/>
              </a:rPr>
              <a:t>Rasmussen et al. 2014, Speidel et al. 2019, Kelleher et al. 2019, </a:t>
            </a:r>
            <a:r>
              <a:rPr lang="en-US" sz="1400" b="0" i="0" u="none" strike="noStrike" dirty="0" err="1">
                <a:solidFill>
                  <a:srgbClr val="0C2320"/>
                </a:solidFill>
                <a:effectLst/>
                <a:latin typeface="Georgia" panose="02040502050405020303" pitchFamily="18" charset="0"/>
              </a:rPr>
              <a:t>Ignatieva</a:t>
            </a:r>
            <a:r>
              <a:rPr lang="en-US" sz="1400" b="0" i="0" u="none" strike="noStrike" dirty="0">
                <a:solidFill>
                  <a:srgbClr val="0C2320"/>
                </a:solidFill>
                <a:effectLst/>
                <a:latin typeface="Georgia" panose="02040502050405020303" pitchFamily="18" charset="0"/>
              </a:rPr>
              <a:t> et al. 2021, Zhang et al. 2023, Deng et al. 2024</a:t>
            </a:r>
            <a:r>
              <a:rPr lang="en-US" sz="1400" dirty="0">
                <a:solidFill>
                  <a:srgbClr val="0C2320"/>
                </a:solidFill>
                <a:latin typeface="Georgia" panose="02040502050405020303" pitchFamily="18" charset="0"/>
              </a:rPr>
              <a:t>)</a:t>
            </a:r>
            <a:endParaRPr lang="en-US" dirty="0">
              <a:solidFill>
                <a:srgbClr val="0C2320"/>
              </a:solidFill>
              <a:latin typeface="Georgia" panose="02040502050405020303" pitchFamily="18" charset="0"/>
            </a:endParaRPr>
          </a:p>
          <a:p>
            <a:pPr marL="0" indent="0">
              <a:buNone/>
            </a:pPr>
            <a:endParaRPr lang="en-US" dirty="0"/>
          </a:p>
        </p:txBody>
      </p:sp>
      <p:grpSp>
        <p:nvGrpSpPr>
          <p:cNvPr id="62" name="Group 61">
            <a:extLst>
              <a:ext uri="{FF2B5EF4-FFF2-40B4-BE49-F238E27FC236}">
                <a16:creationId xmlns:a16="http://schemas.microsoft.com/office/drawing/2014/main" id="{0FFE5DE4-7E4D-C049-254B-E477113F2C49}"/>
              </a:ext>
            </a:extLst>
          </p:cNvPr>
          <p:cNvGrpSpPr/>
          <p:nvPr/>
        </p:nvGrpSpPr>
        <p:grpSpPr>
          <a:xfrm>
            <a:off x="1027044" y="3763432"/>
            <a:ext cx="10444350" cy="2429200"/>
            <a:chOff x="-60461" y="1895510"/>
            <a:chExt cx="12694273" cy="2952499"/>
          </a:xfrm>
        </p:grpSpPr>
        <p:grpSp>
          <p:nvGrpSpPr>
            <p:cNvPr id="22" name="Group 21">
              <a:extLst>
                <a:ext uri="{FF2B5EF4-FFF2-40B4-BE49-F238E27FC236}">
                  <a16:creationId xmlns:a16="http://schemas.microsoft.com/office/drawing/2014/main" id="{B4C84EF0-CF89-8044-1AB1-3C4F36A40062}"/>
                </a:ext>
              </a:extLst>
            </p:cNvPr>
            <p:cNvGrpSpPr/>
            <p:nvPr/>
          </p:nvGrpSpPr>
          <p:grpSpPr>
            <a:xfrm>
              <a:off x="1870670" y="2362200"/>
              <a:ext cx="2057400" cy="1508555"/>
              <a:chOff x="1870670" y="3135086"/>
              <a:chExt cx="2057400" cy="1508555"/>
            </a:xfrm>
          </p:grpSpPr>
          <p:cxnSp>
            <p:nvCxnSpPr>
              <p:cNvPr id="23" name="Straight Connector 22">
                <a:extLst>
                  <a:ext uri="{FF2B5EF4-FFF2-40B4-BE49-F238E27FC236}">
                    <a16:creationId xmlns:a16="http://schemas.microsoft.com/office/drawing/2014/main" id="{5F5918AD-08F7-BA19-632F-9111B4F87A49}"/>
                  </a:ext>
                </a:extLst>
              </p:cNvPr>
              <p:cNvCxnSpPr/>
              <p:nvPr/>
            </p:nvCxnSpPr>
            <p:spPr>
              <a:xfrm flipV="1">
                <a:off x="1984970" y="35922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E6496B-DB1C-9639-42FF-2B954C5FE393}"/>
                  </a:ext>
                </a:extLst>
              </p:cNvPr>
              <p:cNvCxnSpPr/>
              <p:nvPr/>
            </p:nvCxnSpPr>
            <p:spPr>
              <a:xfrm flipV="1">
                <a:off x="2899370" y="35922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FEAF63-AAFE-9A73-7D58-181CCA734A07}"/>
                  </a:ext>
                </a:extLst>
              </p:cNvPr>
              <p:cNvCxnSpPr>
                <a:cxnSpLocks/>
              </p:cNvCxnSpPr>
              <p:nvPr/>
            </p:nvCxnSpPr>
            <p:spPr>
              <a:xfrm flipV="1">
                <a:off x="2442170" y="3135086"/>
                <a:ext cx="0" cy="4572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CBA7DC3-CF5A-6300-78BE-87287B3F98E2}"/>
                  </a:ext>
                </a:extLst>
              </p:cNvPr>
              <p:cNvCxnSpPr>
                <a:cxnSpLocks/>
              </p:cNvCxnSpPr>
              <p:nvPr/>
            </p:nvCxnSpPr>
            <p:spPr>
              <a:xfrm flipV="1">
                <a:off x="3813770" y="3135086"/>
                <a:ext cx="0" cy="13716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AF74C4-BAB5-B492-CBE8-E515F8F7BEDB}"/>
                  </a:ext>
                </a:extLst>
              </p:cNvPr>
              <p:cNvCxnSpPr>
                <a:cxnSpLocks/>
              </p:cNvCxnSpPr>
              <p:nvPr/>
            </p:nvCxnSpPr>
            <p:spPr>
              <a:xfrm>
                <a:off x="1984970" y="3586756"/>
                <a:ext cx="914400"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1F77BA-D1E7-22D1-413A-B30EAE5817C7}"/>
                  </a:ext>
                </a:extLst>
              </p:cNvPr>
              <p:cNvCxnSpPr>
                <a:cxnSpLocks/>
              </p:cNvCxnSpPr>
              <p:nvPr/>
            </p:nvCxnSpPr>
            <p:spPr>
              <a:xfrm>
                <a:off x="2442170" y="3135086"/>
                <a:ext cx="1371600"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B9C6A8B-3418-C2F2-4A69-C4704C5C2B97}"/>
                  </a:ext>
                </a:extLst>
              </p:cNvPr>
              <p:cNvSpPr/>
              <p:nvPr/>
            </p:nvSpPr>
            <p:spPr>
              <a:xfrm>
                <a:off x="1870670" y="4415041"/>
                <a:ext cx="228600" cy="22860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8A99D3A-23C3-56B7-9902-5BA6E30D1DD3}"/>
                  </a:ext>
                </a:extLst>
              </p:cNvPr>
              <p:cNvSpPr/>
              <p:nvPr/>
            </p:nvSpPr>
            <p:spPr>
              <a:xfrm>
                <a:off x="2785070" y="4413023"/>
                <a:ext cx="228600" cy="22860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B73577C-BD9F-8532-5E27-FBC2583064DD}"/>
                  </a:ext>
                </a:extLst>
              </p:cNvPr>
              <p:cNvSpPr/>
              <p:nvPr/>
            </p:nvSpPr>
            <p:spPr>
              <a:xfrm>
                <a:off x="3699470" y="4413023"/>
                <a:ext cx="228600" cy="22860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0C813B11-3A10-7F63-664E-4F1CAF271864}"/>
                </a:ext>
              </a:extLst>
            </p:cNvPr>
            <p:cNvGrpSpPr/>
            <p:nvPr/>
          </p:nvGrpSpPr>
          <p:grpSpPr>
            <a:xfrm>
              <a:off x="5067300" y="1905000"/>
              <a:ext cx="2057400" cy="1965755"/>
              <a:chOff x="1870670" y="2677886"/>
              <a:chExt cx="2057400" cy="1965755"/>
            </a:xfrm>
          </p:grpSpPr>
          <p:cxnSp>
            <p:nvCxnSpPr>
              <p:cNvPr id="33" name="Straight Connector 32">
                <a:extLst>
                  <a:ext uri="{FF2B5EF4-FFF2-40B4-BE49-F238E27FC236}">
                    <a16:creationId xmlns:a16="http://schemas.microsoft.com/office/drawing/2014/main" id="{48E7A91B-6762-446A-3FDA-BEED845C0733}"/>
                  </a:ext>
                </a:extLst>
              </p:cNvPr>
              <p:cNvCxnSpPr/>
              <p:nvPr/>
            </p:nvCxnSpPr>
            <p:spPr>
              <a:xfrm flipV="1">
                <a:off x="1984970" y="35922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2A47CC-88C6-2DA2-131C-D07A12A8C4E2}"/>
                  </a:ext>
                </a:extLst>
              </p:cNvPr>
              <p:cNvCxnSpPr/>
              <p:nvPr/>
            </p:nvCxnSpPr>
            <p:spPr>
              <a:xfrm flipV="1">
                <a:off x="2899370" y="35922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0846B3D-F9F6-4D0C-29B9-430F283F7E77}"/>
                  </a:ext>
                </a:extLst>
              </p:cNvPr>
              <p:cNvCxnSpPr/>
              <p:nvPr/>
            </p:nvCxnSpPr>
            <p:spPr>
              <a:xfrm flipV="1">
                <a:off x="2442170" y="2677886"/>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807D148-0562-F331-01CF-6DD26C92A8B6}"/>
                  </a:ext>
                </a:extLst>
              </p:cNvPr>
              <p:cNvCxnSpPr>
                <a:cxnSpLocks/>
              </p:cNvCxnSpPr>
              <p:nvPr/>
            </p:nvCxnSpPr>
            <p:spPr>
              <a:xfrm flipV="1">
                <a:off x="3813770" y="2677886"/>
                <a:ext cx="0" cy="18288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732D0D-5EAB-3DB4-A100-BD04A14AFDA3}"/>
                  </a:ext>
                </a:extLst>
              </p:cNvPr>
              <p:cNvCxnSpPr>
                <a:cxnSpLocks/>
              </p:cNvCxnSpPr>
              <p:nvPr/>
            </p:nvCxnSpPr>
            <p:spPr>
              <a:xfrm>
                <a:off x="1984970" y="3592286"/>
                <a:ext cx="914400"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C13CC60-DE28-153D-0E4F-7F81B6D09A45}"/>
                  </a:ext>
                </a:extLst>
              </p:cNvPr>
              <p:cNvCxnSpPr>
                <a:cxnSpLocks/>
              </p:cNvCxnSpPr>
              <p:nvPr/>
            </p:nvCxnSpPr>
            <p:spPr>
              <a:xfrm>
                <a:off x="2442170" y="2677886"/>
                <a:ext cx="1371600"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AD68918-F679-DF92-1C79-9C4E02D0427A}"/>
                  </a:ext>
                </a:extLst>
              </p:cNvPr>
              <p:cNvSpPr/>
              <p:nvPr/>
            </p:nvSpPr>
            <p:spPr>
              <a:xfrm>
                <a:off x="1870670" y="4415041"/>
                <a:ext cx="228600" cy="22860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D67148F-E18C-2748-CB14-544484DD2520}"/>
                  </a:ext>
                </a:extLst>
              </p:cNvPr>
              <p:cNvSpPr/>
              <p:nvPr/>
            </p:nvSpPr>
            <p:spPr>
              <a:xfrm>
                <a:off x="2785070" y="4413023"/>
                <a:ext cx="228600" cy="22860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1FC9B07-3403-59BB-9EFA-D8FA4245966B}"/>
                  </a:ext>
                </a:extLst>
              </p:cNvPr>
              <p:cNvSpPr/>
              <p:nvPr/>
            </p:nvSpPr>
            <p:spPr>
              <a:xfrm>
                <a:off x="3699470" y="4413023"/>
                <a:ext cx="228600" cy="22860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15DF83AD-1015-5234-6DD4-16222C89D6CD}"/>
                </a:ext>
              </a:extLst>
            </p:cNvPr>
            <p:cNvGrpSpPr/>
            <p:nvPr/>
          </p:nvGrpSpPr>
          <p:grpSpPr>
            <a:xfrm>
              <a:off x="8149630" y="1895510"/>
              <a:ext cx="2057400" cy="1965755"/>
              <a:chOff x="1870670" y="2677886"/>
              <a:chExt cx="2057400" cy="1965755"/>
            </a:xfrm>
          </p:grpSpPr>
          <p:cxnSp>
            <p:nvCxnSpPr>
              <p:cNvPr id="43" name="Straight Connector 42">
                <a:extLst>
                  <a:ext uri="{FF2B5EF4-FFF2-40B4-BE49-F238E27FC236}">
                    <a16:creationId xmlns:a16="http://schemas.microsoft.com/office/drawing/2014/main" id="{16CFA7AB-59E6-9B3C-731D-F3B7552CB231}"/>
                  </a:ext>
                </a:extLst>
              </p:cNvPr>
              <p:cNvCxnSpPr>
                <a:cxnSpLocks/>
              </p:cNvCxnSpPr>
              <p:nvPr/>
            </p:nvCxnSpPr>
            <p:spPr>
              <a:xfrm flipV="1">
                <a:off x="1984970" y="4049486"/>
                <a:ext cx="0" cy="4572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A6EAA4-E603-E56F-C0A4-0F16E0CF770E}"/>
                  </a:ext>
                </a:extLst>
              </p:cNvPr>
              <p:cNvCxnSpPr>
                <a:cxnSpLocks/>
              </p:cNvCxnSpPr>
              <p:nvPr/>
            </p:nvCxnSpPr>
            <p:spPr>
              <a:xfrm flipV="1">
                <a:off x="2899370" y="4049486"/>
                <a:ext cx="0" cy="4572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E1F75-ABDA-3336-F122-D017EB8EA557}"/>
                  </a:ext>
                </a:extLst>
              </p:cNvPr>
              <p:cNvCxnSpPr>
                <a:cxnSpLocks/>
              </p:cNvCxnSpPr>
              <p:nvPr/>
            </p:nvCxnSpPr>
            <p:spPr>
              <a:xfrm flipV="1">
                <a:off x="2442170" y="2677886"/>
                <a:ext cx="0" cy="13716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919EA9F-2646-A1AB-0FED-5EC205D918CE}"/>
                  </a:ext>
                </a:extLst>
              </p:cNvPr>
              <p:cNvCxnSpPr>
                <a:cxnSpLocks/>
              </p:cNvCxnSpPr>
              <p:nvPr/>
            </p:nvCxnSpPr>
            <p:spPr>
              <a:xfrm flipV="1">
                <a:off x="3813770" y="2677886"/>
                <a:ext cx="0" cy="18288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A26FF9B-3310-F77F-B00B-2B3B576897D4}"/>
                  </a:ext>
                </a:extLst>
              </p:cNvPr>
              <p:cNvCxnSpPr>
                <a:cxnSpLocks/>
              </p:cNvCxnSpPr>
              <p:nvPr/>
            </p:nvCxnSpPr>
            <p:spPr>
              <a:xfrm>
                <a:off x="1984970" y="4049486"/>
                <a:ext cx="914400"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A988A7-9892-BFD6-77EF-33EE2D1466CB}"/>
                  </a:ext>
                </a:extLst>
              </p:cNvPr>
              <p:cNvCxnSpPr>
                <a:cxnSpLocks/>
              </p:cNvCxnSpPr>
              <p:nvPr/>
            </p:nvCxnSpPr>
            <p:spPr>
              <a:xfrm>
                <a:off x="2442170" y="2677886"/>
                <a:ext cx="1371600"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A80BC3C-A294-FD67-2A67-5CEA5B6D577E}"/>
                  </a:ext>
                </a:extLst>
              </p:cNvPr>
              <p:cNvSpPr/>
              <p:nvPr/>
            </p:nvSpPr>
            <p:spPr>
              <a:xfrm>
                <a:off x="1870670" y="4415041"/>
                <a:ext cx="228600" cy="22860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BBDA09E-C7FF-EF56-4006-426FE03985E8}"/>
                  </a:ext>
                </a:extLst>
              </p:cNvPr>
              <p:cNvSpPr/>
              <p:nvPr/>
            </p:nvSpPr>
            <p:spPr>
              <a:xfrm>
                <a:off x="2785070" y="4413023"/>
                <a:ext cx="228600" cy="22860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0002560-F151-CF57-82A5-A10F9C302AA1}"/>
                  </a:ext>
                </a:extLst>
              </p:cNvPr>
              <p:cNvSpPr/>
              <p:nvPr/>
            </p:nvSpPr>
            <p:spPr>
              <a:xfrm>
                <a:off x="3699470" y="4413023"/>
                <a:ext cx="228600" cy="22860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ounded Rectangle 51">
              <a:extLst>
                <a:ext uri="{FF2B5EF4-FFF2-40B4-BE49-F238E27FC236}">
                  <a16:creationId xmlns:a16="http://schemas.microsoft.com/office/drawing/2014/main" id="{B7E873DC-32F0-3B54-4B9E-9CD6489161E0}"/>
                </a:ext>
              </a:extLst>
            </p:cNvPr>
            <p:cNvSpPr/>
            <p:nvPr/>
          </p:nvSpPr>
          <p:spPr>
            <a:xfrm>
              <a:off x="1870670" y="4422763"/>
              <a:ext cx="2057400" cy="266692"/>
            </a:xfrm>
            <a:prstGeom prst="roundRect">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7C7E4E5C-5970-5026-30B5-8DC4ADD29378}"/>
                </a:ext>
              </a:extLst>
            </p:cNvPr>
            <p:cNvSpPr/>
            <p:nvPr/>
          </p:nvSpPr>
          <p:spPr>
            <a:xfrm>
              <a:off x="5067300" y="4422763"/>
              <a:ext cx="2057400" cy="266692"/>
            </a:xfrm>
            <a:prstGeom prst="roundRect">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3AC42E31-3120-97DA-57A2-77B23C60DB0B}"/>
                </a:ext>
              </a:extLst>
            </p:cNvPr>
            <p:cNvSpPr/>
            <p:nvPr/>
          </p:nvSpPr>
          <p:spPr>
            <a:xfrm>
              <a:off x="8149630" y="4422763"/>
              <a:ext cx="2057400" cy="266692"/>
            </a:xfrm>
            <a:prstGeom prst="roundRect">
              <a:avLst/>
            </a:prstGeom>
            <a:solidFill>
              <a:srgbClr val="0C23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98AEE48B-44CF-9A81-0733-30546E7D2B67}"/>
                </a:ext>
              </a:extLst>
            </p:cNvPr>
            <p:cNvSpPr/>
            <p:nvPr/>
          </p:nvSpPr>
          <p:spPr>
            <a:xfrm rot="5400000">
              <a:off x="2670770" y="4420801"/>
              <a:ext cx="457200" cy="265176"/>
            </a:xfrm>
            <a:prstGeom prst="roundRect">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D9F652A2-A4E9-3324-168A-51822E555BAC}"/>
                </a:ext>
              </a:extLst>
            </p:cNvPr>
            <p:cNvSpPr/>
            <p:nvPr/>
          </p:nvSpPr>
          <p:spPr>
            <a:xfrm rot="5400000">
              <a:off x="5864203" y="4420801"/>
              <a:ext cx="457200" cy="265176"/>
            </a:xfrm>
            <a:prstGeom prst="roundRect">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C52154AF-8FCE-D442-3CD3-75A07F64C5C8}"/>
                </a:ext>
              </a:extLst>
            </p:cNvPr>
            <p:cNvSpPr/>
            <p:nvPr/>
          </p:nvSpPr>
          <p:spPr>
            <a:xfrm rot="5400000">
              <a:off x="8949730" y="4420801"/>
              <a:ext cx="457200" cy="265176"/>
            </a:xfrm>
            <a:prstGeom prst="roundRect">
              <a:avLst/>
            </a:prstGeom>
            <a:solidFill>
              <a:srgbClr val="FFF5EB"/>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B1386F23-BED6-8549-FFAF-C98FE291817E}"/>
                </a:ext>
              </a:extLst>
            </p:cNvPr>
            <p:cNvSpPr txBox="1"/>
            <p:nvPr/>
          </p:nvSpPr>
          <p:spPr>
            <a:xfrm>
              <a:off x="4234636" y="4291779"/>
              <a:ext cx="522900" cy="523220"/>
            </a:xfrm>
            <a:prstGeom prst="rect">
              <a:avLst/>
            </a:prstGeom>
            <a:noFill/>
          </p:spPr>
          <p:txBody>
            <a:bodyPr wrap="none" rtlCol="0">
              <a:spAutoFit/>
            </a:bodyPr>
            <a:lstStyle/>
            <a:p>
              <a:pPr algn="ctr"/>
              <a:r>
                <a:rPr lang="en-US" sz="2800" b="1" dirty="0">
                  <a:solidFill>
                    <a:srgbClr val="0C2320"/>
                  </a:solidFill>
                  <a:latin typeface="Georgia" panose="02040502050405020303" pitchFamily="18" charset="0"/>
                </a:rPr>
                <a:t>…</a:t>
              </a:r>
            </a:p>
          </p:txBody>
        </p:sp>
        <p:sp>
          <p:nvSpPr>
            <p:cNvPr id="59" name="TextBox 58">
              <a:extLst>
                <a:ext uri="{FF2B5EF4-FFF2-40B4-BE49-F238E27FC236}">
                  <a16:creationId xmlns:a16="http://schemas.microsoft.com/office/drawing/2014/main" id="{0FFF8D30-F7DF-B02B-0693-46EDE628179A}"/>
                </a:ext>
              </a:extLst>
            </p:cNvPr>
            <p:cNvSpPr txBox="1"/>
            <p:nvPr/>
          </p:nvSpPr>
          <p:spPr>
            <a:xfrm>
              <a:off x="7374116" y="4324789"/>
              <a:ext cx="522900" cy="523220"/>
            </a:xfrm>
            <a:prstGeom prst="rect">
              <a:avLst/>
            </a:prstGeom>
            <a:noFill/>
          </p:spPr>
          <p:txBody>
            <a:bodyPr wrap="none" rtlCol="0">
              <a:spAutoFit/>
            </a:bodyPr>
            <a:lstStyle/>
            <a:p>
              <a:pPr algn="ctr"/>
              <a:r>
                <a:rPr lang="en-US" sz="2800" b="1" dirty="0">
                  <a:solidFill>
                    <a:srgbClr val="0C2320"/>
                  </a:solidFill>
                  <a:latin typeface="Georgia" panose="02040502050405020303" pitchFamily="18" charset="0"/>
                </a:rPr>
                <a:t>…</a:t>
              </a:r>
            </a:p>
          </p:txBody>
        </p:sp>
        <p:sp>
          <p:nvSpPr>
            <p:cNvPr id="60" name="TextBox 59">
              <a:extLst>
                <a:ext uri="{FF2B5EF4-FFF2-40B4-BE49-F238E27FC236}">
                  <a16:creationId xmlns:a16="http://schemas.microsoft.com/office/drawing/2014/main" id="{571CD89D-23FC-3C07-B3CA-E0B29803563E}"/>
                </a:ext>
              </a:extLst>
            </p:cNvPr>
            <p:cNvSpPr txBox="1"/>
            <p:nvPr/>
          </p:nvSpPr>
          <p:spPr>
            <a:xfrm>
              <a:off x="10092728" y="1914276"/>
              <a:ext cx="2541084" cy="561117"/>
            </a:xfrm>
            <a:prstGeom prst="rect">
              <a:avLst/>
            </a:prstGeom>
            <a:noFill/>
          </p:spPr>
          <p:txBody>
            <a:bodyPr wrap="square" rtlCol="0">
              <a:spAutoFit/>
            </a:bodyPr>
            <a:lstStyle/>
            <a:p>
              <a:pPr algn="ctr"/>
              <a:r>
                <a:rPr lang="en-US" sz="1200" b="0" dirty="0">
                  <a:solidFill>
                    <a:srgbClr val="0C2320"/>
                  </a:solidFill>
                  <a:effectLst/>
                  <a:latin typeface="Georgia" panose="02040502050405020303" pitchFamily="18" charset="0"/>
                </a:rPr>
                <a:t>Recreation of </a:t>
              </a:r>
              <a:r>
                <a:rPr lang="en-US" sz="1200" dirty="0">
                  <a:solidFill>
                    <a:srgbClr val="0C2320"/>
                  </a:solidFill>
                  <a:latin typeface="Georgia" panose="02040502050405020303" pitchFamily="18" charset="0"/>
                </a:rPr>
                <a:t>f</a:t>
              </a:r>
              <a:r>
                <a:rPr lang="en-US" sz="1200" b="0" dirty="0">
                  <a:solidFill>
                    <a:srgbClr val="0C2320"/>
                  </a:solidFill>
                  <a:effectLst/>
                  <a:latin typeface="Georgia" panose="02040502050405020303" pitchFamily="18" charset="0"/>
                </a:rPr>
                <a:t>igure from Osmond and Coop 2024</a:t>
              </a:r>
              <a:endParaRPr lang="en-US" sz="1200" dirty="0">
                <a:solidFill>
                  <a:srgbClr val="0C2320"/>
                </a:solidFill>
                <a:effectLst/>
                <a:latin typeface="Georgia" panose="02040502050405020303" pitchFamily="18" charset="0"/>
              </a:endParaRPr>
            </a:p>
          </p:txBody>
        </p:sp>
        <p:sp>
          <p:nvSpPr>
            <p:cNvPr id="61" name="TextBox 60">
              <a:extLst>
                <a:ext uri="{FF2B5EF4-FFF2-40B4-BE49-F238E27FC236}">
                  <a16:creationId xmlns:a16="http://schemas.microsoft.com/office/drawing/2014/main" id="{984772FC-3B4F-53A9-FAB0-4F600945F363}"/>
                </a:ext>
              </a:extLst>
            </p:cNvPr>
            <p:cNvSpPr txBox="1"/>
            <p:nvPr/>
          </p:nvSpPr>
          <p:spPr>
            <a:xfrm>
              <a:off x="-60461" y="4368723"/>
              <a:ext cx="2225904" cy="369332"/>
            </a:xfrm>
            <a:prstGeom prst="rect">
              <a:avLst/>
            </a:prstGeom>
            <a:noFill/>
          </p:spPr>
          <p:txBody>
            <a:bodyPr wrap="square" rtlCol="0">
              <a:spAutoFit/>
            </a:bodyPr>
            <a:lstStyle/>
            <a:p>
              <a:pPr algn="ctr"/>
              <a:r>
                <a:rPr lang="en-US" b="0" dirty="0">
                  <a:solidFill>
                    <a:srgbClr val="0C2320"/>
                  </a:solidFill>
                  <a:effectLst/>
                  <a:latin typeface="Georgia" panose="02040502050405020303" pitchFamily="18" charset="0"/>
                </a:rPr>
                <a:t>Genome</a:t>
              </a:r>
              <a:endParaRPr lang="en-US" dirty="0">
                <a:solidFill>
                  <a:srgbClr val="0C2320"/>
                </a:solidFill>
                <a:effectLst/>
                <a:latin typeface="Georgia" panose="02040502050405020303" pitchFamily="18" charset="0"/>
              </a:endParaRPr>
            </a:p>
          </p:txBody>
        </p:sp>
      </p:grpSp>
    </p:spTree>
    <p:extLst>
      <p:ext uri="{BB962C8B-B14F-4D97-AF65-F5344CB8AC3E}">
        <p14:creationId xmlns:p14="http://schemas.microsoft.com/office/powerpoint/2010/main" val="54660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DF78-A45F-3BE2-8EC6-7FEE30C41F34}"/>
              </a:ext>
            </a:extLst>
          </p:cNvPr>
          <p:cNvSpPr>
            <a:spLocks noGrp="1"/>
          </p:cNvSpPr>
          <p:nvPr>
            <p:ph type="title"/>
          </p:nvPr>
        </p:nvSpPr>
        <p:spPr/>
        <p:txBody>
          <a:bodyPr/>
          <a:lstStyle/>
          <a:p>
            <a:r>
              <a:rPr lang="en-US" dirty="0">
                <a:solidFill>
                  <a:srgbClr val="0C2320"/>
                </a:solidFill>
                <a:latin typeface="Georgia" panose="02040502050405020303" pitchFamily="18" charset="0"/>
              </a:rPr>
              <a:t>Today’s Talk</a:t>
            </a:r>
          </a:p>
        </p:txBody>
      </p:sp>
      <p:sp>
        <p:nvSpPr>
          <p:cNvPr id="3" name="Content Placeholder 2">
            <a:extLst>
              <a:ext uri="{FF2B5EF4-FFF2-40B4-BE49-F238E27FC236}">
                <a16:creationId xmlns:a16="http://schemas.microsoft.com/office/drawing/2014/main" id="{98A03A5D-64A3-7FA8-B157-7530D312864C}"/>
              </a:ext>
            </a:extLst>
          </p:cNvPr>
          <p:cNvSpPr>
            <a:spLocks noGrp="1"/>
          </p:cNvSpPr>
          <p:nvPr>
            <p:ph idx="1"/>
          </p:nvPr>
        </p:nvSpPr>
        <p:spPr/>
        <p:txBody>
          <a:bodyPr/>
          <a:lstStyle/>
          <a:p>
            <a:pPr marL="0" indent="0">
              <a:buNone/>
            </a:pPr>
            <a:r>
              <a:rPr lang="en-US" dirty="0">
                <a:solidFill>
                  <a:srgbClr val="0C2320"/>
                </a:solidFill>
                <a:latin typeface="Georgia" panose="02040502050405020303" pitchFamily="18" charset="0"/>
              </a:rPr>
              <a:t>- Outline method to estimate migration surfaces from gene trees</a:t>
            </a:r>
          </a:p>
          <a:p>
            <a:pPr marL="0" indent="0">
              <a:buNone/>
            </a:pPr>
            <a:r>
              <a:rPr lang="en-US" dirty="0">
                <a:solidFill>
                  <a:srgbClr val="0C2320"/>
                </a:solidFill>
                <a:latin typeface="Georgia" panose="02040502050405020303" pitchFamily="18" charset="0"/>
              </a:rPr>
              <a:t>- Highlight the accuracy of this method using simulations</a:t>
            </a:r>
          </a:p>
          <a:p>
            <a:pPr marL="0" indent="0">
              <a:buNone/>
            </a:pPr>
            <a:r>
              <a:rPr lang="en-US" dirty="0">
                <a:solidFill>
                  <a:srgbClr val="0C2320"/>
                </a:solidFill>
                <a:latin typeface="Georgia" panose="02040502050405020303" pitchFamily="18" charset="0"/>
              </a:rPr>
              <a:t>- Apply method to </a:t>
            </a:r>
            <a:r>
              <a:rPr lang="en-US" dirty="0" err="1">
                <a:solidFill>
                  <a:srgbClr val="0C2320"/>
                </a:solidFill>
                <a:latin typeface="Georgia" panose="02040502050405020303" pitchFamily="18" charset="0"/>
              </a:rPr>
              <a:t>Wohns</a:t>
            </a:r>
            <a:r>
              <a:rPr lang="en-US" dirty="0">
                <a:solidFill>
                  <a:srgbClr val="0C2320"/>
                </a:solidFill>
                <a:latin typeface="Georgia" panose="02040502050405020303" pitchFamily="18" charset="0"/>
              </a:rPr>
              <a:t> et al. 2022 human dataset</a:t>
            </a:r>
          </a:p>
          <a:p>
            <a:pPr marL="0" indent="0">
              <a:buNone/>
            </a:pPr>
            <a:r>
              <a:rPr lang="en-US" dirty="0">
                <a:solidFill>
                  <a:srgbClr val="0C2320"/>
                </a:solidFill>
                <a:latin typeface="Georgia" panose="02040502050405020303" pitchFamily="18" charset="0"/>
              </a:rPr>
              <a:t>- Estimate the locations of lineages back in time</a:t>
            </a:r>
          </a:p>
          <a:p>
            <a:pPr marL="0" indent="0">
              <a:buNone/>
            </a:pPr>
            <a:r>
              <a:rPr lang="en-US" dirty="0">
                <a:solidFill>
                  <a:srgbClr val="0C2320"/>
                </a:solidFill>
                <a:latin typeface="Georgia" panose="02040502050405020303" pitchFamily="18" charset="0"/>
              </a:rPr>
              <a:t>- Discuss future expansions to this method</a:t>
            </a:r>
          </a:p>
        </p:txBody>
      </p:sp>
      <p:grpSp>
        <p:nvGrpSpPr>
          <p:cNvPr id="28" name="Group 27">
            <a:extLst>
              <a:ext uri="{FF2B5EF4-FFF2-40B4-BE49-F238E27FC236}">
                <a16:creationId xmlns:a16="http://schemas.microsoft.com/office/drawing/2014/main" id="{0F5904B8-D0F1-DBEB-AFBB-BCCE5F1D55BF}"/>
              </a:ext>
            </a:extLst>
          </p:cNvPr>
          <p:cNvGrpSpPr/>
          <p:nvPr/>
        </p:nvGrpSpPr>
        <p:grpSpPr>
          <a:xfrm rot="16200000">
            <a:off x="7339614" y="2185676"/>
            <a:ext cx="2282797" cy="7698256"/>
            <a:chOff x="1739956" y="-695068"/>
            <a:chExt cx="2282797" cy="7698256"/>
          </a:xfrm>
        </p:grpSpPr>
        <p:sp>
          <p:nvSpPr>
            <p:cNvPr id="12" name="Hexagon 11">
              <a:extLst>
                <a:ext uri="{FF2B5EF4-FFF2-40B4-BE49-F238E27FC236}">
                  <a16:creationId xmlns:a16="http://schemas.microsoft.com/office/drawing/2014/main" id="{9CACF12F-6BFD-00DA-A3AB-2AADDA974DA9}"/>
                </a:ext>
              </a:extLst>
            </p:cNvPr>
            <p:cNvSpPr/>
            <p:nvPr/>
          </p:nvSpPr>
          <p:spPr>
            <a:xfrm>
              <a:off x="2747042" y="2054313"/>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CC8BCDDC-75A6-62A5-C139-690431DB2ADF}"/>
                </a:ext>
              </a:extLst>
            </p:cNvPr>
            <p:cNvSpPr/>
            <p:nvPr/>
          </p:nvSpPr>
          <p:spPr>
            <a:xfrm>
              <a:off x="1742726" y="2604188"/>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7BBE5ED-E34D-107B-137E-DEED33CCE152}"/>
                </a:ext>
              </a:extLst>
            </p:cNvPr>
            <p:cNvSpPr/>
            <p:nvPr/>
          </p:nvSpPr>
          <p:spPr>
            <a:xfrm>
              <a:off x="1742726" y="1504438"/>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90AF574-AE3A-A18F-B465-FC6CE8D1F70A}"/>
                </a:ext>
              </a:extLst>
            </p:cNvPr>
            <p:cNvSpPr/>
            <p:nvPr/>
          </p:nvSpPr>
          <p:spPr>
            <a:xfrm>
              <a:off x="2747042" y="-145190"/>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3EFCB0FC-CB6F-FD95-6DD8-AEB42447DECD}"/>
                </a:ext>
              </a:extLst>
            </p:cNvPr>
            <p:cNvSpPr/>
            <p:nvPr/>
          </p:nvSpPr>
          <p:spPr>
            <a:xfrm>
              <a:off x="2747042" y="5353563"/>
              <a:ext cx="1275711" cy="109975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006DB2E8-6E75-7070-689F-42D38DECC122}"/>
                </a:ext>
              </a:extLst>
            </p:cNvPr>
            <p:cNvSpPr/>
            <p:nvPr/>
          </p:nvSpPr>
          <p:spPr>
            <a:xfrm>
              <a:off x="1742726" y="5903438"/>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422BB0D2-E6F1-50E4-E7A1-F533CAAA4BF1}"/>
                </a:ext>
              </a:extLst>
            </p:cNvPr>
            <p:cNvSpPr/>
            <p:nvPr/>
          </p:nvSpPr>
          <p:spPr>
            <a:xfrm>
              <a:off x="1742726" y="4803687"/>
              <a:ext cx="1275711" cy="109975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4D1506A6-154A-ECE5-3647-F419A1F56E31}"/>
                </a:ext>
              </a:extLst>
            </p:cNvPr>
            <p:cNvSpPr/>
            <p:nvPr/>
          </p:nvSpPr>
          <p:spPr>
            <a:xfrm>
              <a:off x="2747042" y="4253810"/>
              <a:ext cx="1275711" cy="1099750"/>
            </a:xfrm>
            <a:prstGeom prst="hexagon">
              <a:avLst/>
            </a:prstGeom>
            <a:solidFill>
              <a:srgbClr val="416A66"/>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9FE32563-9CF8-7760-DA7A-31FA30D8600F}"/>
                </a:ext>
              </a:extLst>
            </p:cNvPr>
            <p:cNvSpPr/>
            <p:nvPr/>
          </p:nvSpPr>
          <p:spPr>
            <a:xfrm>
              <a:off x="1739956" y="-695068"/>
              <a:ext cx="1275711" cy="109975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45E05CAF-5491-40C3-8CB7-B7C1BEA7996C}"/>
                </a:ext>
              </a:extLst>
            </p:cNvPr>
            <p:cNvSpPr/>
            <p:nvPr/>
          </p:nvSpPr>
          <p:spPr>
            <a:xfrm>
              <a:off x="1739956" y="410874"/>
              <a:ext cx="1275711" cy="109975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1444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descr="A map of the world&#10;&#10;Description automatically generated">
            <a:extLst>
              <a:ext uri="{FF2B5EF4-FFF2-40B4-BE49-F238E27FC236}">
                <a16:creationId xmlns:a16="http://schemas.microsoft.com/office/drawing/2014/main" id="{01A5A2BC-2E02-680B-DC31-E2B24149F499}"/>
              </a:ext>
            </a:extLst>
          </p:cNvPr>
          <p:cNvPicPr>
            <a:picLocks noChangeAspect="1"/>
          </p:cNvPicPr>
          <p:nvPr/>
        </p:nvPicPr>
        <p:blipFill>
          <a:blip r:embed="rId3"/>
          <a:stretch>
            <a:fillRect/>
          </a:stretch>
        </p:blipFill>
        <p:spPr>
          <a:xfrm>
            <a:off x="4354545" y="381000"/>
            <a:ext cx="8611392" cy="6458544"/>
          </a:xfrm>
          <a:prstGeom prst="rect">
            <a:avLst/>
          </a:prstGeom>
        </p:spPr>
      </p:pic>
      <p:sp>
        <p:nvSpPr>
          <p:cNvPr id="2" name="Title 1">
            <a:extLst>
              <a:ext uri="{FF2B5EF4-FFF2-40B4-BE49-F238E27FC236}">
                <a16:creationId xmlns:a16="http://schemas.microsoft.com/office/drawing/2014/main" id="{98814742-0EE8-EACA-1C98-57C82D709AB9}"/>
              </a:ext>
            </a:extLst>
          </p:cNvPr>
          <p:cNvSpPr>
            <a:spLocks noGrp="1"/>
          </p:cNvSpPr>
          <p:nvPr>
            <p:ph type="title"/>
          </p:nvPr>
        </p:nvSpPr>
        <p:spPr/>
        <p:txBody>
          <a:bodyPr/>
          <a:lstStyle/>
          <a:p>
            <a:r>
              <a:rPr lang="en-US" dirty="0">
                <a:latin typeface="Georgia" panose="02040502050405020303" pitchFamily="18" charset="0"/>
              </a:rPr>
              <a:t>Movement on the map</a:t>
            </a:r>
          </a:p>
        </p:txBody>
      </p:sp>
      <p:grpSp>
        <p:nvGrpSpPr>
          <p:cNvPr id="71" name="Group 70">
            <a:extLst>
              <a:ext uri="{FF2B5EF4-FFF2-40B4-BE49-F238E27FC236}">
                <a16:creationId xmlns:a16="http://schemas.microsoft.com/office/drawing/2014/main" id="{CCCDC4D6-367E-D68A-FAFC-695AC2247790}"/>
              </a:ext>
            </a:extLst>
          </p:cNvPr>
          <p:cNvGrpSpPr/>
          <p:nvPr/>
        </p:nvGrpSpPr>
        <p:grpSpPr>
          <a:xfrm rot="19384127">
            <a:off x="8972635" y="4392015"/>
            <a:ext cx="1388547" cy="1394951"/>
            <a:chOff x="9933877" y="4554071"/>
            <a:chExt cx="1388547" cy="1394951"/>
          </a:xfrm>
        </p:grpSpPr>
        <p:grpSp>
          <p:nvGrpSpPr>
            <p:cNvPr id="15" name="Group 14">
              <a:extLst>
                <a:ext uri="{FF2B5EF4-FFF2-40B4-BE49-F238E27FC236}">
                  <a16:creationId xmlns:a16="http://schemas.microsoft.com/office/drawing/2014/main" id="{4F0A07C0-80CF-42D1-2646-6117A568872F}"/>
                </a:ext>
              </a:extLst>
            </p:cNvPr>
            <p:cNvGrpSpPr/>
            <p:nvPr/>
          </p:nvGrpSpPr>
          <p:grpSpPr>
            <a:xfrm>
              <a:off x="9933877" y="4554071"/>
              <a:ext cx="1388547" cy="1394951"/>
              <a:chOff x="1365425" y="3193622"/>
              <a:chExt cx="3284104" cy="3299253"/>
            </a:xfrm>
          </p:grpSpPr>
          <p:sp>
            <p:nvSpPr>
              <p:cNvPr id="16" name="Hexagon 15">
                <a:extLst>
                  <a:ext uri="{FF2B5EF4-FFF2-40B4-BE49-F238E27FC236}">
                    <a16:creationId xmlns:a16="http://schemas.microsoft.com/office/drawing/2014/main" id="{E6BB4469-8046-5859-E4E0-EAF3AB822A78}"/>
                  </a:ext>
                </a:extLst>
              </p:cNvPr>
              <p:cNvSpPr/>
              <p:nvPr/>
            </p:nvSpPr>
            <p:spPr>
              <a:xfrm>
                <a:off x="2369742" y="5393125"/>
                <a:ext cx="1275711" cy="1099750"/>
              </a:xfrm>
              <a:prstGeom prst="hexagon">
                <a:avLst/>
              </a:prstGeom>
              <a:solidFill>
                <a:srgbClr val="3B625E"/>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76FB6B45-08CD-9C85-4ED8-3FCEAE9217FB}"/>
                  </a:ext>
                </a:extLst>
              </p:cNvPr>
              <p:cNvSpPr/>
              <p:nvPr/>
            </p:nvSpPr>
            <p:spPr>
              <a:xfrm>
                <a:off x="2369742" y="4293374"/>
                <a:ext cx="1275711" cy="1099750"/>
              </a:xfrm>
              <a:prstGeom prst="hexagon">
                <a:avLst/>
              </a:prstGeom>
              <a:solidFill>
                <a:srgbClr val="20403C"/>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C2320"/>
                  </a:solidFill>
                  <a:effectLst/>
                  <a:uLnTx/>
                  <a:uFillTx/>
                  <a:latin typeface="Calibri" panose="020F0502020204030204"/>
                  <a:ea typeface="+mn-ea"/>
                  <a:cs typeface="+mn-cs"/>
                </a:endParaRPr>
              </a:p>
            </p:txBody>
          </p:sp>
          <p:sp>
            <p:nvSpPr>
              <p:cNvPr id="18" name="Hexagon 17">
                <a:extLst>
                  <a:ext uri="{FF2B5EF4-FFF2-40B4-BE49-F238E27FC236}">
                    <a16:creationId xmlns:a16="http://schemas.microsoft.com/office/drawing/2014/main" id="{E5C037E9-687C-F1E8-7FFD-4FB79262E0E0}"/>
                  </a:ext>
                </a:extLst>
              </p:cNvPr>
              <p:cNvSpPr/>
              <p:nvPr/>
            </p:nvSpPr>
            <p:spPr>
              <a:xfrm>
                <a:off x="1365425" y="4843249"/>
                <a:ext cx="1275711" cy="1099750"/>
              </a:xfrm>
              <a:prstGeom prst="hexagon">
                <a:avLst/>
              </a:prstGeom>
              <a:solidFill>
                <a:srgbClr val="3B625E"/>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9B2E2C9A-8025-D2BE-6F71-FAC835C857DF}"/>
                  </a:ext>
                </a:extLst>
              </p:cNvPr>
              <p:cNvSpPr/>
              <p:nvPr/>
            </p:nvSpPr>
            <p:spPr>
              <a:xfrm>
                <a:off x="1365425" y="3743498"/>
                <a:ext cx="1275711" cy="1099750"/>
              </a:xfrm>
              <a:prstGeom prst="hexagon">
                <a:avLst/>
              </a:prstGeom>
              <a:solidFill>
                <a:srgbClr val="3D6561"/>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C2320"/>
                  </a:solidFill>
                </a:endParaRPr>
              </a:p>
            </p:txBody>
          </p:sp>
          <p:sp>
            <p:nvSpPr>
              <p:cNvPr id="20" name="Hexagon 19">
                <a:extLst>
                  <a:ext uri="{FF2B5EF4-FFF2-40B4-BE49-F238E27FC236}">
                    <a16:creationId xmlns:a16="http://schemas.microsoft.com/office/drawing/2014/main" id="{484FE419-A9EF-4E8D-3E45-E29622B119D2}"/>
                  </a:ext>
                </a:extLst>
              </p:cNvPr>
              <p:cNvSpPr/>
              <p:nvPr/>
            </p:nvSpPr>
            <p:spPr>
              <a:xfrm>
                <a:off x="2369742" y="3193622"/>
                <a:ext cx="1275711" cy="1099750"/>
              </a:xfrm>
              <a:prstGeom prst="hexagon">
                <a:avLst/>
              </a:prstGeom>
              <a:solidFill>
                <a:srgbClr val="102927"/>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C2320"/>
                  </a:solidFill>
                  <a:effectLst/>
                  <a:uLnTx/>
                  <a:uFillTx/>
                  <a:latin typeface="Calibri" panose="020F0502020204030204"/>
                  <a:ea typeface="+mn-ea"/>
                  <a:cs typeface="+mn-cs"/>
                </a:endParaRPr>
              </a:p>
            </p:txBody>
          </p:sp>
          <p:sp>
            <p:nvSpPr>
              <p:cNvPr id="21" name="Hexagon 20">
                <a:extLst>
                  <a:ext uri="{FF2B5EF4-FFF2-40B4-BE49-F238E27FC236}">
                    <a16:creationId xmlns:a16="http://schemas.microsoft.com/office/drawing/2014/main" id="{CA707952-5D40-0A51-491B-37948A22598C}"/>
                  </a:ext>
                </a:extLst>
              </p:cNvPr>
              <p:cNvSpPr/>
              <p:nvPr/>
            </p:nvSpPr>
            <p:spPr>
              <a:xfrm>
                <a:off x="3373818" y="4843249"/>
                <a:ext cx="1275711" cy="1099750"/>
              </a:xfrm>
              <a:prstGeom prst="hexagon">
                <a:avLst/>
              </a:prstGeom>
              <a:solidFill>
                <a:srgbClr val="77807E"/>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17732BE0-7A67-D84C-C433-B9A86FDACE54}"/>
                  </a:ext>
                </a:extLst>
              </p:cNvPr>
              <p:cNvSpPr/>
              <p:nvPr/>
            </p:nvSpPr>
            <p:spPr>
              <a:xfrm>
                <a:off x="3371048" y="3749685"/>
                <a:ext cx="1275711" cy="1099750"/>
              </a:xfrm>
              <a:prstGeom prst="hexagon">
                <a:avLst/>
              </a:prstGeom>
              <a:solidFill>
                <a:srgbClr val="969A98"/>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C2320"/>
                  </a:solidFill>
                  <a:effectLst/>
                  <a:uLnTx/>
                  <a:uFillTx/>
                  <a:latin typeface="Calibri" panose="020F0502020204030204"/>
                  <a:ea typeface="+mn-ea"/>
                  <a:cs typeface="+mn-cs"/>
                </a:endParaRPr>
              </a:p>
            </p:txBody>
          </p:sp>
        </p:grpSp>
        <p:cxnSp>
          <p:nvCxnSpPr>
            <p:cNvPr id="25" name="Straight Arrow Connector 24">
              <a:extLst>
                <a:ext uri="{FF2B5EF4-FFF2-40B4-BE49-F238E27FC236}">
                  <a16:creationId xmlns:a16="http://schemas.microsoft.com/office/drawing/2014/main" id="{BE5F174A-DB2C-ADB8-8F47-393F9A049858}"/>
                </a:ext>
              </a:extLst>
            </p:cNvPr>
            <p:cNvCxnSpPr>
              <a:cxnSpLocks/>
            </p:cNvCxnSpPr>
            <p:nvPr/>
          </p:nvCxnSpPr>
          <p:spPr>
            <a:xfrm flipV="1">
              <a:off x="10631600" y="4764421"/>
              <a:ext cx="0" cy="495206"/>
            </a:xfrm>
            <a:prstGeom prst="straightConnector1">
              <a:avLst/>
            </a:prstGeom>
            <a:ln w="63500">
              <a:solidFill>
                <a:srgbClr val="E95E0D"/>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B682DF-F1B4-5F0E-2442-22B3971ABAF8}"/>
                </a:ext>
              </a:extLst>
            </p:cNvPr>
            <p:cNvCxnSpPr>
              <a:cxnSpLocks/>
            </p:cNvCxnSpPr>
            <p:nvPr/>
          </p:nvCxnSpPr>
          <p:spPr>
            <a:xfrm rot="3600000" flipV="1">
              <a:off x="10844858" y="4878817"/>
              <a:ext cx="0" cy="495206"/>
            </a:xfrm>
            <a:prstGeom prst="straightConnector1">
              <a:avLst/>
            </a:prstGeom>
            <a:ln w="63500">
              <a:solidFill>
                <a:srgbClr val="E95E0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93BFFBC-F321-444C-BFCD-FF1D644F7F6E}"/>
                </a:ext>
              </a:extLst>
            </p:cNvPr>
            <p:cNvCxnSpPr>
              <a:cxnSpLocks/>
            </p:cNvCxnSpPr>
            <p:nvPr/>
          </p:nvCxnSpPr>
          <p:spPr>
            <a:xfrm rot="7200000" flipV="1">
              <a:off x="10840628" y="5123332"/>
              <a:ext cx="0" cy="495206"/>
            </a:xfrm>
            <a:prstGeom prst="straightConnector1">
              <a:avLst/>
            </a:prstGeom>
            <a:ln w="63500">
              <a:solidFill>
                <a:srgbClr val="E95E0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58F7BF-920B-EAB0-9931-01243D1F16DE}"/>
                </a:ext>
              </a:extLst>
            </p:cNvPr>
            <p:cNvCxnSpPr>
              <a:cxnSpLocks/>
            </p:cNvCxnSpPr>
            <p:nvPr/>
          </p:nvCxnSpPr>
          <p:spPr>
            <a:xfrm rot="10800000" flipV="1">
              <a:off x="10630427" y="5232022"/>
              <a:ext cx="0" cy="495206"/>
            </a:xfrm>
            <a:prstGeom prst="straightConnector1">
              <a:avLst/>
            </a:prstGeom>
            <a:ln w="63500">
              <a:solidFill>
                <a:srgbClr val="E95E0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D9D0A3-4750-3288-42D5-363CDE7389E9}"/>
                </a:ext>
              </a:extLst>
            </p:cNvPr>
            <p:cNvCxnSpPr>
              <a:cxnSpLocks/>
            </p:cNvCxnSpPr>
            <p:nvPr/>
          </p:nvCxnSpPr>
          <p:spPr>
            <a:xfrm rot="14400000" flipV="1">
              <a:off x="10408591" y="5131923"/>
              <a:ext cx="0" cy="495206"/>
            </a:xfrm>
            <a:prstGeom prst="straightConnector1">
              <a:avLst/>
            </a:prstGeom>
            <a:ln w="63500">
              <a:solidFill>
                <a:srgbClr val="E95E0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AB7BFF-C846-F2A7-6FBD-75EC24E32D47}"/>
                </a:ext>
              </a:extLst>
            </p:cNvPr>
            <p:cNvCxnSpPr>
              <a:cxnSpLocks/>
            </p:cNvCxnSpPr>
            <p:nvPr/>
          </p:nvCxnSpPr>
          <p:spPr>
            <a:xfrm rot="18000000" flipV="1">
              <a:off x="10426781" y="4887579"/>
              <a:ext cx="0" cy="495206"/>
            </a:xfrm>
            <a:prstGeom prst="straightConnector1">
              <a:avLst/>
            </a:prstGeom>
            <a:ln w="63500">
              <a:solidFill>
                <a:srgbClr val="E95E0D"/>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Content Placeholder 2">
            <a:extLst>
              <a:ext uri="{FF2B5EF4-FFF2-40B4-BE49-F238E27FC236}">
                <a16:creationId xmlns:a16="http://schemas.microsoft.com/office/drawing/2014/main" id="{8659C8C6-5CB1-4E02-CD2B-FA94E30F6A3A}"/>
              </a:ext>
            </a:extLst>
          </p:cNvPr>
          <p:cNvSpPr>
            <a:spLocks noGrp="1"/>
          </p:cNvSpPr>
          <p:nvPr>
            <p:ph idx="1"/>
          </p:nvPr>
        </p:nvSpPr>
        <p:spPr>
          <a:xfrm>
            <a:off x="838200" y="1825625"/>
            <a:ext cx="4486238" cy="4351338"/>
          </a:xfrm>
        </p:spPr>
        <p:txBody>
          <a:bodyPr/>
          <a:lstStyle/>
          <a:p>
            <a:pPr marL="0" indent="0">
              <a:buNone/>
            </a:pPr>
            <a:r>
              <a:rPr lang="en-US" dirty="0">
                <a:solidFill>
                  <a:srgbClr val="0C2320"/>
                </a:solidFill>
                <a:latin typeface="Georgia" panose="02040502050405020303" pitchFamily="18" charset="0"/>
              </a:rPr>
              <a:t>- Divide the landscape into many discrete demes</a:t>
            </a:r>
          </a:p>
          <a:p>
            <a:pPr marL="0" indent="0">
              <a:buNone/>
            </a:pPr>
            <a:r>
              <a:rPr lang="en-US" dirty="0">
                <a:solidFill>
                  <a:srgbClr val="0C2320"/>
                </a:solidFill>
                <a:latin typeface="Georgia" panose="02040502050405020303" pitchFamily="18" charset="0"/>
              </a:rPr>
              <a:t>- Movement only between neighboring demes</a:t>
            </a:r>
          </a:p>
          <a:p>
            <a:pPr marL="0" indent="0">
              <a:buNone/>
            </a:pPr>
            <a:r>
              <a:rPr lang="en-US" dirty="0">
                <a:solidFill>
                  <a:srgbClr val="0C2320"/>
                </a:solidFill>
                <a:latin typeface="Georgia" panose="02040502050405020303" pitchFamily="18" charset="0"/>
              </a:rPr>
              <a:t>- “Migration surface” is the instantaneous migration rate matrix</a:t>
            </a:r>
          </a:p>
        </p:txBody>
      </p:sp>
      <p:cxnSp>
        <p:nvCxnSpPr>
          <p:cNvPr id="74" name="Straight Connector 73">
            <a:extLst>
              <a:ext uri="{FF2B5EF4-FFF2-40B4-BE49-F238E27FC236}">
                <a16:creationId xmlns:a16="http://schemas.microsoft.com/office/drawing/2014/main" id="{969D74B7-0DBD-24BC-0019-80BC4EB08C07}"/>
              </a:ext>
            </a:extLst>
          </p:cNvPr>
          <p:cNvCxnSpPr>
            <a:cxnSpLocks/>
            <a:endCxn id="80" idx="0"/>
          </p:cNvCxnSpPr>
          <p:nvPr/>
        </p:nvCxnSpPr>
        <p:spPr>
          <a:xfrm flipH="1" flipV="1">
            <a:off x="8834851" y="3158099"/>
            <a:ext cx="1466760" cy="1303229"/>
          </a:xfrm>
          <a:prstGeom prst="line">
            <a:avLst/>
          </a:prstGeom>
          <a:ln w="50800">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1ACFDFF-72EC-985B-CBA4-6AC68E0284B0}"/>
              </a:ext>
            </a:extLst>
          </p:cNvPr>
          <p:cNvCxnSpPr>
            <a:cxnSpLocks/>
            <a:endCxn id="80" idx="3"/>
          </p:cNvCxnSpPr>
          <p:nvPr/>
        </p:nvCxnSpPr>
        <p:spPr>
          <a:xfrm flipH="1" flipV="1">
            <a:off x="8548711" y="3397407"/>
            <a:ext cx="224301" cy="1781058"/>
          </a:xfrm>
          <a:prstGeom prst="line">
            <a:avLst/>
          </a:prstGeom>
          <a:ln w="50800">
            <a:solidFill>
              <a:srgbClr val="E95E0D"/>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9761DD77-076B-3619-4DD6-942EFDF0C250}"/>
              </a:ext>
            </a:extLst>
          </p:cNvPr>
          <p:cNvSpPr/>
          <p:nvPr/>
        </p:nvSpPr>
        <p:spPr>
          <a:xfrm rot="1654102">
            <a:off x="8539349" y="3135182"/>
            <a:ext cx="404178" cy="403682"/>
          </a:xfrm>
          <a:prstGeom prst="ellipse">
            <a:avLst/>
          </a:prstGeom>
          <a:noFill/>
          <a:ln w="50800">
            <a:solidFill>
              <a:srgbClr val="E95E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A00C7647-50E9-ECF4-7265-750FE303BAC8}"/>
              </a:ext>
            </a:extLst>
          </p:cNvPr>
          <p:cNvSpPr txBox="1"/>
          <p:nvPr/>
        </p:nvSpPr>
        <p:spPr>
          <a:xfrm>
            <a:off x="9053857" y="983315"/>
            <a:ext cx="2337320" cy="646331"/>
          </a:xfrm>
          <a:prstGeom prst="rect">
            <a:avLst/>
          </a:prstGeom>
          <a:noFill/>
        </p:spPr>
        <p:txBody>
          <a:bodyPr wrap="square" rtlCol="0">
            <a:spAutoFit/>
          </a:bodyPr>
          <a:lstStyle/>
          <a:p>
            <a:r>
              <a:rPr lang="en-US" dirty="0">
                <a:solidFill>
                  <a:srgbClr val="0C2320"/>
                </a:solidFill>
                <a:latin typeface="Georgia" panose="02040502050405020303" pitchFamily="18" charset="0"/>
              </a:rPr>
              <a:t>H3 global grid with average elevation</a:t>
            </a:r>
          </a:p>
        </p:txBody>
      </p:sp>
      <p:sp>
        <p:nvSpPr>
          <p:cNvPr id="115" name="TextBox 114">
            <a:extLst>
              <a:ext uri="{FF2B5EF4-FFF2-40B4-BE49-F238E27FC236}">
                <a16:creationId xmlns:a16="http://schemas.microsoft.com/office/drawing/2014/main" id="{57AA2592-D33D-454E-FB2C-726036A9E8E6}"/>
              </a:ext>
            </a:extLst>
          </p:cNvPr>
          <p:cNvSpPr txBox="1"/>
          <p:nvPr/>
        </p:nvSpPr>
        <p:spPr>
          <a:xfrm>
            <a:off x="7068335" y="5503147"/>
            <a:ext cx="2076852" cy="923330"/>
          </a:xfrm>
          <a:prstGeom prst="rect">
            <a:avLst/>
          </a:prstGeom>
          <a:noFill/>
        </p:spPr>
        <p:txBody>
          <a:bodyPr wrap="square" rtlCol="0">
            <a:spAutoFit/>
          </a:bodyPr>
          <a:lstStyle/>
          <a:p>
            <a:pPr algn="r"/>
            <a:r>
              <a:rPr lang="en-US" dirty="0">
                <a:solidFill>
                  <a:srgbClr val="0C2320"/>
                </a:solidFill>
                <a:latin typeface="Georgia" panose="02040502050405020303" pitchFamily="18" charset="0"/>
              </a:rPr>
              <a:t>Migration rates may vary due to geographic factors</a:t>
            </a:r>
          </a:p>
        </p:txBody>
      </p:sp>
    </p:spTree>
    <p:extLst>
      <p:ext uri="{BB962C8B-B14F-4D97-AF65-F5344CB8AC3E}">
        <p14:creationId xmlns:p14="http://schemas.microsoft.com/office/powerpoint/2010/main" val="317980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8EE9-1459-86DC-5E5A-050A4AE9DFE0}"/>
              </a:ext>
            </a:extLst>
          </p:cNvPr>
          <p:cNvSpPr>
            <a:spLocks noGrp="1"/>
          </p:cNvSpPr>
          <p:nvPr>
            <p:ph type="title"/>
          </p:nvPr>
        </p:nvSpPr>
        <p:spPr/>
        <p:txBody>
          <a:bodyPr>
            <a:normAutofit/>
          </a:bodyPr>
          <a:lstStyle/>
          <a:p>
            <a:r>
              <a:rPr lang="en-US" dirty="0">
                <a:solidFill>
                  <a:srgbClr val="0C2320"/>
                </a:solidFill>
                <a:latin typeface="Georgia" panose="02040502050405020303" pitchFamily="18" charset="0"/>
              </a:rPr>
              <a:t>Lineages must be in the same deme to coalesce</a:t>
            </a:r>
          </a:p>
        </p:txBody>
      </p:sp>
      <p:sp>
        <p:nvSpPr>
          <p:cNvPr id="3" name="Content Placeholder 2">
            <a:extLst>
              <a:ext uri="{FF2B5EF4-FFF2-40B4-BE49-F238E27FC236}">
                <a16:creationId xmlns:a16="http://schemas.microsoft.com/office/drawing/2014/main" id="{9F69B96F-927E-0C05-98C5-9E80EA4FC067}"/>
              </a:ext>
            </a:extLst>
          </p:cNvPr>
          <p:cNvSpPr>
            <a:spLocks noGrp="1"/>
          </p:cNvSpPr>
          <p:nvPr>
            <p:ph idx="1"/>
          </p:nvPr>
        </p:nvSpPr>
        <p:spPr/>
        <p:txBody>
          <a:bodyPr/>
          <a:lstStyle/>
          <a:p>
            <a:pPr marL="0" indent="0">
              <a:buNone/>
            </a:pPr>
            <a:r>
              <a:rPr lang="en-US" dirty="0">
                <a:solidFill>
                  <a:srgbClr val="0C2320"/>
                </a:solidFill>
                <a:latin typeface="Georgia" panose="02040502050405020303" pitchFamily="18" charset="0"/>
              </a:rPr>
              <a:t>The genetic relationships between samples (trees) inform us about the past movement of lineages</a:t>
            </a:r>
          </a:p>
        </p:txBody>
      </p:sp>
      <p:cxnSp>
        <p:nvCxnSpPr>
          <p:cNvPr id="29" name="Straight Connector 28">
            <a:extLst>
              <a:ext uri="{FF2B5EF4-FFF2-40B4-BE49-F238E27FC236}">
                <a16:creationId xmlns:a16="http://schemas.microsoft.com/office/drawing/2014/main" id="{C21AF63A-A78E-2E7F-A6E5-E70E31EF4397}"/>
              </a:ext>
            </a:extLst>
          </p:cNvPr>
          <p:cNvCxnSpPr/>
          <p:nvPr/>
        </p:nvCxnSpPr>
        <p:spPr>
          <a:xfrm flipV="1">
            <a:off x="2133600" y="4748645"/>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3543BA-D4B9-E8F3-CF57-9164B90A6843}"/>
              </a:ext>
            </a:extLst>
          </p:cNvPr>
          <p:cNvCxnSpPr/>
          <p:nvPr/>
        </p:nvCxnSpPr>
        <p:spPr>
          <a:xfrm flipV="1">
            <a:off x="3048000" y="4748645"/>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B58E93-C33E-2814-2B97-AABA951F3338}"/>
              </a:ext>
            </a:extLst>
          </p:cNvPr>
          <p:cNvCxnSpPr/>
          <p:nvPr/>
        </p:nvCxnSpPr>
        <p:spPr>
          <a:xfrm flipV="1">
            <a:off x="2590800" y="3834245"/>
            <a:ext cx="0" cy="9144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7EF3829-88E7-E51E-314C-36CC1D213581}"/>
              </a:ext>
            </a:extLst>
          </p:cNvPr>
          <p:cNvCxnSpPr>
            <a:cxnSpLocks/>
          </p:cNvCxnSpPr>
          <p:nvPr/>
        </p:nvCxnSpPr>
        <p:spPr>
          <a:xfrm flipV="1">
            <a:off x="3962400" y="3834245"/>
            <a:ext cx="0" cy="182880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9CBB28-CF3C-FD83-CE28-DAF5FE869E6B}"/>
              </a:ext>
            </a:extLst>
          </p:cNvPr>
          <p:cNvCxnSpPr>
            <a:cxnSpLocks/>
          </p:cNvCxnSpPr>
          <p:nvPr/>
        </p:nvCxnSpPr>
        <p:spPr>
          <a:xfrm>
            <a:off x="2133600" y="4748645"/>
            <a:ext cx="914400" cy="0"/>
          </a:xfrm>
          <a:prstGeom prst="line">
            <a:avLst/>
          </a:prstGeom>
          <a:ln w="63500" cap="sq">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5C68CC-1B2D-61B4-57A4-EC313E3D5883}"/>
              </a:ext>
            </a:extLst>
          </p:cNvPr>
          <p:cNvCxnSpPr>
            <a:cxnSpLocks/>
          </p:cNvCxnSpPr>
          <p:nvPr/>
        </p:nvCxnSpPr>
        <p:spPr>
          <a:xfrm>
            <a:off x="2590800" y="3834245"/>
            <a:ext cx="1371600" cy="0"/>
          </a:xfrm>
          <a:prstGeom prst="line">
            <a:avLst/>
          </a:prstGeom>
          <a:ln w="60325" cap="sq">
            <a:solidFill>
              <a:srgbClr val="0C2320"/>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FC12C8DC-B45D-461B-05BD-953DC3A847FB}"/>
              </a:ext>
            </a:extLst>
          </p:cNvPr>
          <p:cNvSpPr/>
          <p:nvPr/>
        </p:nvSpPr>
        <p:spPr>
          <a:xfrm>
            <a:off x="2019300" y="5571400"/>
            <a:ext cx="228600" cy="228600"/>
          </a:xfrm>
          <a:prstGeom prst="ellipse">
            <a:avLst/>
          </a:prstGeom>
          <a:solidFill>
            <a:srgbClr val="E95E0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72C8413-7561-1C18-5E3B-D9EB5FC9901A}"/>
              </a:ext>
            </a:extLst>
          </p:cNvPr>
          <p:cNvSpPr/>
          <p:nvPr/>
        </p:nvSpPr>
        <p:spPr>
          <a:xfrm>
            <a:off x="2933700" y="5569382"/>
            <a:ext cx="228600" cy="228600"/>
          </a:xfrm>
          <a:prstGeom prst="ellipse">
            <a:avLst/>
          </a:prstGeom>
          <a:solidFill>
            <a:srgbClr val="7F2704"/>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769E4FC-7465-1832-5678-431C2816B6D5}"/>
              </a:ext>
            </a:extLst>
          </p:cNvPr>
          <p:cNvSpPr/>
          <p:nvPr/>
        </p:nvSpPr>
        <p:spPr>
          <a:xfrm>
            <a:off x="3848100" y="5569382"/>
            <a:ext cx="228600" cy="228600"/>
          </a:xfrm>
          <a:prstGeom prst="ellipse">
            <a:avLst/>
          </a:prstGeom>
          <a:solidFill>
            <a:srgbClr val="FDB97D"/>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8052090-229C-2138-E4D8-EEAACE0AEF51}"/>
              </a:ext>
            </a:extLst>
          </p:cNvPr>
          <p:cNvSpPr/>
          <p:nvPr/>
        </p:nvSpPr>
        <p:spPr>
          <a:xfrm>
            <a:off x="2476501" y="4654982"/>
            <a:ext cx="228600" cy="228600"/>
          </a:xfrm>
          <a:prstGeom prst="ellipse">
            <a:avLst/>
          </a:prstGeom>
          <a:solidFill>
            <a:srgbClr val="0C2320"/>
          </a:solidFill>
          <a:ln w="63500">
            <a:solidFill>
              <a:srgbClr val="0C23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A</a:t>
            </a:r>
          </a:p>
        </p:txBody>
      </p:sp>
      <p:cxnSp>
        <p:nvCxnSpPr>
          <p:cNvPr id="73" name="Straight Connector 72">
            <a:extLst>
              <a:ext uri="{FF2B5EF4-FFF2-40B4-BE49-F238E27FC236}">
                <a16:creationId xmlns:a16="http://schemas.microsoft.com/office/drawing/2014/main" id="{8C0199B9-C603-2C18-28EC-AFE39EA4FA89}"/>
              </a:ext>
            </a:extLst>
          </p:cNvPr>
          <p:cNvCxnSpPr>
            <a:cxnSpLocks/>
          </p:cNvCxnSpPr>
          <p:nvPr/>
        </p:nvCxnSpPr>
        <p:spPr>
          <a:xfrm flipV="1">
            <a:off x="1828800" y="4517148"/>
            <a:ext cx="0" cy="1145897"/>
          </a:xfrm>
          <a:prstGeom prst="line">
            <a:avLst/>
          </a:prstGeom>
          <a:ln w="31750" cap="sq">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79A18A4-C929-BBE7-4304-0E6043240A40}"/>
              </a:ext>
            </a:extLst>
          </p:cNvPr>
          <p:cNvCxnSpPr>
            <a:cxnSpLocks/>
          </p:cNvCxnSpPr>
          <p:nvPr/>
        </p:nvCxnSpPr>
        <p:spPr>
          <a:xfrm flipV="1">
            <a:off x="3352800" y="4517148"/>
            <a:ext cx="0" cy="1166534"/>
          </a:xfrm>
          <a:prstGeom prst="line">
            <a:avLst/>
          </a:prstGeom>
          <a:ln w="31750">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F2CF742-50FE-CAA5-5557-7A0F4B4FF44D}"/>
              </a:ext>
            </a:extLst>
          </p:cNvPr>
          <p:cNvCxnSpPr>
            <a:cxnSpLocks/>
          </p:cNvCxnSpPr>
          <p:nvPr/>
        </p:nvCxnSpPr>
        <p:spPr>
          <a:xfrm flipV="1">
            <a:off x="4267200" y="3605645"/>
            <a:ext cx="0" cy="2078036"/>
          </a:xfrm>
          <a:prstGeom prst="line">
            <a:avLst/>
          </a:prstGeom>
          <a:ln w="31750" cap="sq">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163FD6F-F61B-8975-747B-6F6DB221DF79}"/>
              </a:ext>
            </a:extLst>
          </p:cNvPr>
          <p:cNvCxnSpPr>
            <a:cxnSpLocks/>
          </p:cNvCxnSpPr>
          <p:nvPr/>
        </p:nvCxnSpPr>
        <p:spPr>
          <a:xfrm flipV="1">
            <a:off x="2362200" y="3605645"/>
            <a:ext cx="0" cy="829811"/>
          </a:xfrm>
          <a:prstGeom prst="line">
            <a:avLst/>
          </a:prstGeom>
          <a:ln w="31750" cap="sq">
            <a:solidFill>
              <a:srgbClr val="FDB97D"/>
            </a:solidFill>
            <a:head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FFC9113-06D8-230C-1F8C-761075F939F5}"/>
              </a:ext>
            </a:extLst>
          </p:cNvPr>
          <p:cNvCxnSpPr>
            <a:cxnSpLocks/>
          </p:cNvCxnSpPr>
          <p:nvPr/>
        </p:nvCxnSpPr>
        <p:spPr>
          <a:xfrm>
            <a:off x="1828800" y="4517148"/>
            <a:ext cx="523461" cy="2897"/>
          </a:xfrm>
          <a:prstGeom prst="straightConnector1">
            <a:avLst/>
          </a:prstGeom>
          <a:ln w="31750" cap="sq">
            <a:solidFill>
              <a:srgbClr val="E95E0D"/>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EC9D285-94E3-35F1-38A1-6464274EDF7B}"/>
              </a:ext>
            </a:extLst>
          </p:cNvPr>
          <p:cNvCxnSpPr>
            <a:cxnSpLocks/>
          </p:cNvCxnSpPr>
          <p:nvPr/>
        </p:nvCxnSpPr>
        <p:spPr>
          <a:xfrm flipH="1">
            <a:off x="2797865" y="4524452"/>
            <a:ext cx="549966" cy="0"/>
          </a:xfrm>
          <a:prstGeom prst="straightConnector1">
            <a:avLst/>
          </a:prstGeom>
          <a:ln w="31750" cap="sq">
            <a:solidFill>
              <a:srgbClr val="7F270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DAA7115-0B82-2EA1-8BFE-9F3963852BA0}"/>
              </a:ext>
            </a:extLst>
          </p:cNvPr>
          <p:cNvCxnSpPr>
            <a:cxnSpLocks/>
          </p:cNvCxnSpPr>
          <p:nvPr/>
        </p:nvCxnSpPr>
        <p:spPr>
          <a:xfrm>
            <a:off x="2362200" y="3605645"/>
            <a:ext cx="1905000" cy="0"/>
          </a:xfrm>
          <a:prstGeom prst="line">
            <a:avLst/>
          </a:prstGeom>
          <a:ln w="31750" cap="sq">
            <a:solidFill>
              <a:srgbClr val="FDB97D"/>
            </a:solidFill>
            <a:head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EA31BA1-99F9-B3C4-3312-7894817D5FBF}"/>
              </a:ext>
            </a:extLst>
          </p:cNvPr>
          <p:cNvGrpSpPr/>
          <p:nvPr/>
        </p:nvGrpSpPr>
        <p:grpSpPr>
          <a:xfrm>
            <a:off x="5699622" y="3387840"/>
            <a:ext cx="4444040" cy="2789123"/>
            <a:chOff x="5063849" y="3048000"/>
            <a:chExt cx="5323791" cy="3341263"/>
          </a:xfrm>
        </p:grpSpPr>
        <p:grpSp>
          <p:nvGrpSpPr>
            <p:cNvPr id="98" name="Group 97">
              <a:extLst>
                <a:ext uri="{FF2B5EF4-FFF2-40B4-BE49-F238E27FC236}">
                  <a16:creationId xmlns:a16="http://schemas.microsoft.com/office/drawing/2014/main" id="{19123C34-2D61-7DE0-0B9A-B1480AFA8277}"/>
                </a:ext>
              </a:extLst>
            </p:cNvPr>
            <p:cNvGrpSpPr/>
            <p:nvPr/>
          </p:nvGrpSpPr>
          <p:grpSpPr>
            <a:xfrm>
              <a:off x="5063849" y="3050598"/>
              <a:ext cx="1378499" cy="1384858"/>
              <a:chOff x="5227022" y="2589913"/>
              <a:chExt cx="1737955" cy="1745972"/>
            </a:xfrm>
          </p:grpSpPr>
          <p:sp>
            <p:nvSpPr>
              <p:cNvPr id="5" name="Hexagon 4">
                <a:extLst>
                  <a:ext uri="{FF2B5EF4-FFF2-40B4-BE49-F238E27FC236}">
                    <a16:creationId xmlns:a16="http://schemas.microsoft.com/office/drawing/2014/main" id="{226BCFC6-358D-D634-A33B-7F1783C0BA43}"/>
                  </a:ext>
                </a:extLst>
              </p:cNvPr>
              <p:cNvSpPr/>
              <p:nvPr/>
            </p:nvSpPr>
            <p:spPr>
              <a:xfrm>
                <a:off x="5758509" y="3753895"/>
                <a:ext cx="675109" cy="58199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6FC1CEDB-0616-592D-89E2-CB869D4FC6F3}"/>
                  </a:ext>
                </a:extLst>
              </p:cNvPr>
              <p:cNvSpPr/>
              <p:nvPr/>
            </p:nvSpPr>
            <p:spPr>
              <a:xfrm>
                <a:off x="5758509" y="3171904"/>
                <a:ext cx="675109" cy="58199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A52B4BD1-BEC5-B1C2-3395-DB1E126F6E7B}"/>
                  </a:ext>
                </a:extLst>
              </p:cNvPr>
              <p:cNvSpPr/>
              <p:nvPr/>
            </p:nvSpPr>
            <p:spPr>
              <a:xfrm>
                <a:off x="5227022" y="3462899"/>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8A4DC696-5BAB-5AA8-6B89-AAB012174A94}"/>
                  </a:ext>
                </a:extLst>
              </p:cNvPr>
              <p:cNvSpPr/>
              <p:nvPr/>
            </p:nvSpPr>
            <p:spPr>
              <a:xfrm>
                <a:off x="5227022" y="2880909"/>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9AD77588-1BA1-7786-F8BB-B4055C4B4BA4}"/>
                  </a:ext>
                </a:extLst>
              </p:cNvPr>
              <p:cNvSpPr/>
              <p:nvPr/>
            </p:nvSpPr>
            <p:spPr>
              <a:xfrm>
                <a:off x="5758509" y="2589913"/>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F9B0237D-4B74-556A-ECAA-AF448612626F}"/>
                  </a:ext>
                </a:extLst>
              </p:cNvPr>
              <p:cNvSpPr/>
              <p:nvPr/>
            </p:nvSpPr>
            <p:spPr>
              <a:xfrm>
                <a:off x="6289868" y="3462899"/>
                <a:ext cx="675109" cy="58199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721B0380-2D32-EB57-5E31-E11C7CC0DA4A}"/>
                  </a:ext>
                </a:extLst>
              </p:cNvPr>
              <p:cNvSpPr/>
              <p:nvPr/>
            </p:nvSpPr>
            <p:spPr>
              <a:xfrm>
                <a:off x="6288402" y="2884183"/>
                <a:ext cx="675109" cy="58199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11713782-C67A-E80E-5F48-CD3A867C57CA}"/>
                </a:ext>
              </a:extLst>
            </p:cNvPr>
            <p:cNvGrpSpPr/>
            <p:nvPr/>
          </p:nvGrpSpPr>
          <p:grpSpPr>
            <a:xfrm>
              <a:off x="7035014" y="3048000"/>
              <a:ext cx="1378499" cy="1384858"/>
              <a:chOff x="7251433" y="2586638"/>
              <a:chExt cx="1737955" cy="1745972"/>
            </a:xfrm>
          </p:grpSpPr>
          <p:sp>
            <p:nvSpPr>
              <p:cNvPr id="44" name="Hexagon 43">
                <a:extLst>
                  <a:ext uri="{FF2B5EF4-FFF2-40B4-BE49-F238E27FC236}">
                    <a16:creationId xmlns:a16="http://schemas.microsoft.com/office/drawing/2014/main" id="{A479D707-898E-8CC9-C2B6-12B1BEF4B351}"/>
                  </a:ext>
                </a:extLst>
              </p:cNvPr>
              <p:cNvSpPr/>
              <p:nvPr/>
            </p:nvSpPr>
            <p:spPr>
              <a:xfrm>
                <a:off x="7782920" y="3750620"/>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a:extLst>
                  <a:ext uri="{FF2B5EF4-FFF2-40B4-BE49-F238E27FC236}">
                    <a16:creationId xmlns:a16="http://schemas.microsoft.com/office/drawing/2014/main" id="{276281A3-DE77-196A-0145-01485E6CDA3C}"/>
                  </a:ext>
                </a:extLst>
              </p:cNvPr>
              <p:cNvSpPr/>
              <p:nvPr/>
            </p:nvSpPr>
            <p:spPr>
              <a:xfrm>
                <a:off x="7782920" y="3168629"/>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3A453323-7AB6-6032-9984-CDAE672EE9AD}"/>
                  </a:ext>
                </a:extLst>
              </p:cNvPr>
              <p:cNvSpPr/>
              <p:nvPr/>
            </p:nvSpPr>
            <p:spPr>
              <a:xfrm>
                <a:off x="7251433" y="3459624"/>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75023BC0-7924-5D51-ADEA-DFF8310272A6}"/>
                  </a:ext>
                </a:extLst>
              </p:cNvPr>
              <p:cNvSpPr/>
              <p:nvPr/>
            </p:nvSpPr>
            <p:spPr>
              <a:xfrm>
                <a:off x="7251433" y="2877634"/>
                <a:ext cx="675109" cy="58199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Hexagon 50">
                <a:extLst>
                  <a:ext uri="{FF2B5EF4-FFF2-40B4-BE49-F238E27FC236}">
                    <a16:creationId xmlns:a16="http://schemas.microsoft.com/office/drawing/2014/main" id="{DACC74CC-73CE-52E2-F1DC-A3960FD80BE4}"/>
                  </a:ext>
                </a:extLst>
              </p:cNvPr>
              <p:cNvSpPr/>
              <p:nvPr/>
            </p:nvSpPr>
            <p:spPr>
              <a:xfrm>
                <a:off x="7782920" y="2586638"/>
                <a:ext cx="675109" cy="58199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a:extLst>
                  <a:ext uri="{FF2B5EF4-FFF2-40B4-BE49-F238E27FC236}">
                    <a16:creationId xmlns:a16="http://schemas.microsoft.com/office/drawing/2014/main" id="{B0E83F26-65E0-0AF3-FA35-05E20187E102}"/>
                  </a:ext>
                </a:extLst>
              </p:cNvPr>
              <p:cNvSpPr/>
              <p:nvPr/>
            </p:nvSpPr>
            <p:spPr>
              <a:xfrm>
                <a:off x="8314279" y="3459624"/>
                <a:ext cx="675109" cy="58199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D00B4708-796C-BBCD-A34A-F518512EBDE6}"/>
                  </a:ext>
                </a:extLst>
              </p:cNvPr>
              <p:cNvSpPr/>
              <p:nvPr/>
            </p:nvSpPr>
            <p:spPr>
              <a:xfrm>
                <a:off x="8312813" y="2880908"/>
                <a:ext cx="675109" cy="58199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88D6760C-D1B1-AF7E-E5BD-8985BF234C7E}"/>
                </a:ext>
              </a:extLst>
            </p:cNvPr>
            <p:cNvGrpSpPr/>
            <p:nvPr/>
          </p:nvGrpSpPr>
          <p:grpSpPr>
            <a:xfrm>
              <a:off x="9009141" y="3050597"/>
              <a:ext cx="1378499" cy="1384858"/>
              <a:chOff x="9333605" y="2589912"/>
              <a:chExt cx="1737955" cy="1745972"/>
            </a:xfrm>
          </p:grpSpPr>
          <p:sp>
            <p:nvSpPr>
              <p:cNvPr id="62" name="Hexagon 61">
                <a:extLst>
                  <a:ext uri="{FF2B5EF4-FFF2-40B4-BE49-F238E27FC236}">
                    <a16:creationId xmlns:a16="http://schemas.microsoft.com/office/drawing/2014/main" id="{03A90BEA-ED88-C0E0-E51F-CDB7BFB75994}"/>
                  </a:ext>
                </a:extLst>
              </p:cNvPr>
              <p:cNvSpPr/>
              <p:nvPr/>
            </p:nvSpPr>
            <p:spPr>
              <a:xfrm>
                <a:off x="9865092" y="3753894"/>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a:extLst>
                  <a:ext uri="{FF2B5EF4-FFF2-40B4-BE49-F238E27FC236}">
                    <a16:creationId xmlns:a16="http://schemas.microsoft.com/office/drawing/2014/main" id="{8D824F62-9120-4F3E-60E7-D84F6D1725FA}"/>
                  </a:ext>
                </a:extLst>
              </p:cNvPr>
              <p:cNvSpPr/>
              <p:nvPr/>
            </p:nvSpPr>
            <p:spPr>
              <a:xfrm>
                <a:off x="9865092" y="3171903"/>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a:extLst>
                  <a:ext uri="{FF2B5EF4-FFF2-40B4-BE49-F238E27FC236}">
                    <a16:creationId xmlns:a16="http://schemas.microsoft.com/office/drawing/2014/main" id="{A12CAB4A-54F1-4C17-1E8C-BDF5BCF5FE31}"/>
                  </a:ext>
                </a:extLst>
              </p:cNvPr>
              <p:cNvSpPr/>
              <p:nvPr/>
            </p:nvSpPr>
            <p:spPr>
              <a:xfrm>
                <a:off x="9333605" y="3462898"/>
                <a:ext cx="675109" cy="58199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a:extLst>
                  <a:ext uri="{FF2B5EF4-FFF2-40B4-BE49-F238E27FC236}">
                    <a16:creationId xmlns:a16="http://schemas.microsoft.com/office/drawing/2014/main" id="{BBD932A3-81BD-EAB5-EED2-F32DE5ECC98A}"/>
                  </a:ext>
                </a:extLst>
              </p:cNvPr>
              <p:cNvSpPr/>
              <p:nvPr/>
            </p:nvSpPr>
            <p:spPr>
              <a:xfrm>
                <a:off x="9333605" y="2880908"/>
                <a:ext cx="675109" cy="58199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a:extLst>
                  <a:ext uri="{FF2B5EF4-FFF2-40B4-BE49-F238E27FC236}">
                    <a16:creationId xmlns:a16="http://schemas.microsoft.com/office/drawing/2014/main" id="{D0EDB012-3D72-270F-7700-EDD34A23EF66}"/>
                  </a:ext>
                </a:extLst>
              </p:cNvPr>
              <p:cNvSpPr/>
              <p:nvPr/>
            </p:nvSpPr>
            <p:spPr>
              <a:xfrm>
                <a:off x="9865092" y="2589912"/>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a:extLst>
                  <a:ext uri="{FF2B5EF4-FFF2-40B4-BE49-F238E27FC236}">
                    <a16:creationId xmlns:a16="http://schemas.microsoft.com/office/drawing/2014/main" id="{9A9D78D0-9F32-43FE-C2AE-25843667D6BA}"/>
                  </a:ext>
                </a:extLst>
              </p:cNvPr>
              <p:cNvSpPr/>
              <p:nvPr/>
            </p:nvSpPr>
            <p:spPr>
              <a:xfrm>
                <a:off x="10396451" y="3462898"/>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a:extLst>
                  <a:ext uri="{FF2B5EF4-FFF2-40B4-BE49-F238E27FC236}">
                    <a16:creationId xmlns:a16="http://schemas.microsoft.com/office/drawing/2014/main" id="{E4A16A65-2234-FAF9-668F-B4172B28F6AC}"/>
                  </a:ext>
                </a:extLst>
              </p:cNvPr>
              <p:cNvSpPr/>
              <p:nvPr/>
            </p:nvSpPr>
            <p:spPr>
              <a:xfrm>
                <a:off x="10394985" y="2884182"/>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4F5956-0554-BDA4-4CC2-B0FEE0DCB730}"/>
                </a:ext>
              </a:extLst>
            </p:cNvPr>
            <p:cNvGrpSpPr/>
            <p:nvPr/>
          </p:nvGrpSpPr>
          <p:grpSpPr>
            <a:xfrm>
              <a:off x="7036554" y="5004405"/>
              <a:ext cx="1378499" cy="1384858"/>
              <a:chOff x="7251433" y="2586638"/>
              <a:chExt cx="1737955" cy="1745972"/>
            </a:xfrm>
          </p:grpSpPr>
          <p:sp>
            <p:nvSpPr>
              <p:cNvPr id="127" name="Hexagon 126">
                <a:extLst>
                  <a:ext uri="{FF2B5EF4-FFF2-40B4-BE49-F238E27FC236}">
                    <a16:creationId xmlns:a16="http://schemas.microsoft.com/office/drawing/2014/main" id="{D6485DEF-4C7D-F10C-82D5-0A87C49EFE05}"/>
                  </a:ext>
                </a:extLst>
              </p:cNvPr>
              <p:cNvSpPr/>
              <p:nvPr/>
            </p:nvSpPr>
            <p:spPr>
              <a:xfrm>
                <a:off x="7782920" y="3750620"/>
                <a:ext cx="675109" cy="58199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Hexagon 127">
                <a:extLst>
                  <a:ext uri="{FF2B5EF4-FFF2-40B4-BE49-F238E27FC236}">
                    <a16:creationId xmlns:a16="http://schemas.microsoft.com/office/drawing/2014/main" id="{46E61D3A-5B18-A4B1-7DFF-A8F28373688F}"/>
                  </a:ext>
                </a:extLst>
              </p:cNvPr>
              <p:cNvSpPr/>
              <p:nvPr/>
            </p:nvSpPr>
            <p:spPr>
              <a:xfrm>
                <a:off x="7782920" y="3168629"/>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28">
                <a:extLst>
                  <a:ext uri="{FF2B5EF4-FFF2-40B4-BE49-F238E27FC236}">
                    <a16:creationId xmlns:a16="http://schemas.microsoft.com/office/drawing/2014/main" id="{F55ECA7C-0821-E5D8-6730-14704495FD7D}"/>
                  </a:ext>
                </a:extLst>
              </p:cNvPr>
              <p:cNvSpPr/>
              <p:nvPr/>
            </p:nvSpPr>
            <p:spPr>
              <a:xfrm>
                <a:off x="7251433" y="3459624"/>
                <a:ext cx="675109" cy="581990"/>
              </a:xfrm>
              <a:prstGeom prst="hexagon">
                <a:avLst/>
              </a:prstGeom>
              <a:solidFill>
                <a:srgbClr val="7F2704"/>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Hexagon 129">
                <a:extLst>
                  <a:ext uri="{FF2B5EF4-FFF2-40B4-BE49-F238E27FC236}">
                    <a16:creationId xmlns:a16="http://schemas.microsoft.com/office/drawing/2014/main" id="{9F6E246C-05FE-C813-9661-20BA3261B633}"/>
                  </a:ext>
                </a:extLst>
              </p:cNvPr>
              <p:cNvSpPr/>
              <p:nvPr/>
            </p:nvSpPr>
            <p:spPr>
              <a:xfrm>
                <a:off x="7251433" y="2877634"/>
                <a:ext cx="675109" cy="581990"/>
              </a:xfrm>
              <a:prstGeom prst="hexagon">
                <a:avLst/>
              </a:prstGeom>
              <a:solidFill>
                <a:srgbClr val="E95E0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Hexagon 130">
                <a:extLst>
                  <a:ext uri="{FF2B5EF4-FFF2-40B4-BE49-F238E27FC236}">
                    <a16:creationId xmlns:a16="http://schemas.microsoft.com/office/drawing/2014/main" id="{14CDCCD8-60A6-5E85-EB31-F05C2B2A5A0E}"/>
                  </a:ext>
                </a:extLst>
              </p:cNvPr>
              <p:cNvSpPr/>
              <p:nvPr/>
            </p:nvSpPr>
            <p:spPr>
              <a:xfrm>
                <a:off x="7782920" y="2586638"/>
                <a:ext cx="675109" cy="58199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31">
                <a:extLst>
                  <a:ext uri="{FF2B5EF4-FFF2-40B4-BE49-F238E27FC236}">
                    <a16:creationId xmlns:a16="http://schemas.microsoft.com/office/drawing/2014/main" id="{160719DF-19AD-7503-481D-D6638282912D}"/>
                  </a:ext>
                </a:extLst>
              </p:cNvPr>
              <p:cNvSpPr/>
              <p:nvPr/>
            </p:nvSpPr>
            <p:spPr>
              <a:xfrm>
                <a:off x="8314279" y="3459624"/>
                <a:ext cx="675109" cy="581990"/>
              </a:xfrm>
              <a:prstGeom prst="hexagon">
                <a:avLst/>
              </a:prstGeom>
              <a:solidFill>
                <a:srgbClr val="FFF5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Hexagon 132">
                <a:extLst>
                  <a:ext uri="{FF2B5EF4-FFF2-40B4-BE49-F238E27FC236}">
                    <a16:creationId xmlns:a16="http://schemas.microsoft.com/office/drawing/2014/main" id="{66588A21-6387-37CB-8D8E-3A2403EAAB13}"/>
                  </a:ext>
                </a:extLst>
              </p:cNvPr>
              <p:cNvSpPr/>
              <p:nvPr/>
            </p:nvSpPr>
            <p:spPr>
              <a:xfrm>
                <a:off x="8312813" y="2880908"/>
                <a:ext cx="675109" cy="581990"/>
              </a:xfrm>
              <a:prstGeom prst="hexagon">
                <a:avLst/>
              </a:prstGeom>
              <a:solidFill>
                <a:srgbClr val="FDB97D"/>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34" name="TextBox 133">
                  <a:extLst>
                    <a:ext uri="{FF2B5EF4-FFF2-40B4-BE49-F238E27FC236}">
                      <a16:creationId xmlns:a16="http://schemas.microsoft.com/office/drawing/2014/main" id="{3ADB373F-9FA8-7799-9198-3A213DAEB2BE}"/>
                    </a:ext>
                  </a:extLst>
                </p:cNvPr>
                <p:cNvSpPr txBox="1"/>
                <p:nvPr/>
              </p:nvSpPr>
              <p:spPr>
                <a:xfrm>
                  <a:off x="6541843" y="3495144"/>
                  <a:ext cx="386323" cy="492443"/>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134" name="TextBox 133">
                  <a:extLst>
                    <a:ext uri="{FF2B5EF4-FFF2-40B4-BE49-F238E27FC236}">
                      <a16:creationId xmlns:a16="http://schemas.microsoft.com/office/drawing/2014/main" id="{3ADB373F-9FA8-7799-9198-3A213DAEB2BE}"/>
                    </a:ext>
                  </a:extLst>
                </p:cNvPr>
                <p:cNvSpPr txBox="1">
                  <a:spLocks noRot="1" noChangeAspect="1" noMove="1" noResize="1" noEditPoints="1" noAdjustHandles="1" noChangeArrowheads="1" noChangeShapeType="1" noTextEdit="1"/>
                </p:cNvSpPr>
                <p:nvPr/>
              </p:nvSpPr>
              <p:spPr>
                <a:xfrm>
                  <a:off x="6541843" y="3495144"/>
                  <a:ext cx="386323" cy="492443"/>
                </a:xfrm>
                <a:prstGeom prst="rect">
                  <a:avLst/>
                </a:prstGeom>
                <a:blipFill>
                  <a:blip r:embed="rId3"/>
                  <a:stretch>
                    <a:fillRect l="-25926" r="-29630"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DF9B2720-A47D-74E4-8791-4B958540662C}"/>
                    </a:ext>
                  </a:extLst>
                </p:cNvPr>
                <p:cNvSpPr txBox="1"/>
                <p:nvPr/>
              </p:nvSpPr>
              <p:spPr>
                <a:xfrm>
                  <a:off x="8526280" y="3484406"/>
                  <a:ext cx="386323" cy="492443"/>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135" name="TextBox 134">
                  <a:extLst>
                    <a:ext uri="{FF2B5EF4-FFF2-40B4-BE49-F238E27FC236}">
                      <a16:creationId xmlns:a16="http://schemas.microsoft.com/office/drawing/2014/main" id="{DF9B2720-A47D-74E4-8791-4B958540662C}"/>
                    </a:ext>
                  </a:extLst>
                </p:cNvPr>
                <p:cNvSpPr txBox="1">
                  <a:spLocks noRot="1" noChangeAspect="1" noMove="1" noResize="1" noEditPoints="1" noAdjustHandles="1" noChangeArrowheads="1" noChangeShapeType="1" noTextEdit="1"/>
                </p:cNvSpPr>
                <p:nvPr/>
              </p:nvSpPr>
              <p:spPr>
                <a:xfrm>
                  <a:off x="8526280" y="3484406"/>
                  <a:ext cx="386323" cy="492443"/>
                </a:xfrm>
                <a:prstGeom prst="rect">
                  <a:avLst/>
                </a:prstGeom>
                <a:blipFill>
                  <a:blip r:embed="rId4"/>
                  <a:stretch>
                    <a:fillRect l="-30769" r="-30769"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7" name="TextBox 136">
                  <a:extLst>
                    <a:ext uri="{FF2B5EF4-FFF2-40B4-BE49-F238E27FC236}">
                      <a16:creationId xmlns:a16="http://schemas.microsoft.com/office/drawing/2014/main" id="{DEBBCF71-E296-C1E9-ACE8-F1D633CBBC04}"/>
                    </a:ext>
                  </a:extLst>
                </p:cNvPr>
                <p:cNvSpPr txBox="1"/>
                <p:nvPr/>
              </p:nvSpPr>
              <p:spPr>
                <a:xfrm rot="5400000">
                  <a:off x="7551470" y="4472568"/>
                  <a:ext cx="399148" cy="492443"/>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137" name="TextBox 136">
                  <a:extLst>
                    <a:ext uri="{FF2B5EF4-FFF2-40B4-BE49-F238E27FC236}">
                      <a16:creationId xmlns:a16="http://schemas.microsoft.com/office/drawing/2014/main" id="{DEBBCF71-E296-C1E9-ACE8-F1D633CBBC04}"/>
                    </a:ext>
                  </a:extLst>
                </p:cNvPr>
                <p:cNvSpPr txBox="1">
                  <a:spLocks noRot="1" noChangeAspect="1" noMove="1" noResize="1" noEditPoints="1" noAdjustHandles="1" noChangeArrowheads="1" noChangeShapeType="1" noTextEdit="1"/>
                </p:cNvSpPr>
                <p:nvPr/>
              </p:nvSpPr>
              <p:spPr>
                <a:xfrm rot="5400000">
                  <a:off x="7551470" y="4472568"/>
                  <a:ext cx="399148" cy="492443"/>
                </a:xfrm>
                <a:prstGeom prst="rect">
                  <a:avLst/>
                </a:prstGeom>
                <a:blipFill>
                  <a:blip r:embed="rId5"/>
                  <a:stretch>
                    <a:fillRect l="-6061" t="-18519" b="-22222"/>
                  </a:stretch>
                </a:blipFill>
              </p:spPr>
              <p:txBody>
                <a:bodyPr/>
                <a:lstStyle/>
                <a:p>
                  <a:r>
                    <a:rPr lang="en-US">
                      <a:noFill/>
                    </a:rPr>
                    <a:t> </a:t>
                  </a:r>
                </a:p>
              </p:txBody>
            </p:sp>
          </mc:Fallback>
        </mc:AlternateContent>
      </p:grpSp>
      <p:grpSp>
        <p:nvGrpSpPr>
          <p:cNvPr id="208" name="Group 207">
            <a:extLst>
              <a:ext uri="{FF2B5EF4-FFF2-40B4-BE49-F238E27FC236}">
                <a16:creationId xmlns:a16="http://schemas.microsoft.com/office/drawing/2014/main" id="{C00EF010-0837-EE90-5B8A-14E226CF9287}"/>
              </a:ext>
            </a:extLst>
          </p:cNvPr>
          <p:cNvGrpSpPr/>
          <p:nvPr/>
        </p:nvGrpSpPr>
        <p:grpSpPr>
          <a:xfrm>
            <a:off x="5699622" y="3390009"/>
            <a:ext cx="1150703" cy="1156012"/>
            <a:chOff x="5699622" y="3390009"/>
            <a:chExt cx="1150703" cy="1156012"/>
          </a:xfrm>
        </p:grpSpPr>
        <p:cxnSp>
          <p:nvCxnSpPr>
            <p:cNvPr id="154" name="Straight Connector 153">
              <a:extLst>
                <a:ext uri="{FF2B5EF4-FFF2-40B4-BE49-F238E27FC236}">
                  <a16:creationId xmlns:a16="http://schemas.microsoft.com/office/drawing/2014/main" id="{93B62F93-611D-AD2F-E92A-03C23FC27BD7}"/>
                </a:ext>
              </a:extLst>
            </p:cNvPr>
            <p:cNvCxnSpPr>
              <a:stCxn id="9" idx="4"/>
              <a:endCxn id="9" idx="5"/>
            </p:cNvCxnSpPr>
            <p:nvPr/>
          </p:nvCxnSpPr>
          <p:spPr>
            <a:xfrm>
              <a:off x="6147854" y="3390009"/>
              <a:ext cx="254323" cy="0"/>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2955788-1951-D942-3A19-FC527C1F6CBA}"/>
                </a:ext>
              </a:extLst>
            </p:cNvPr>
            <p:cNvCxnSpPr>
              <a:cxnSpLocks/>
              <a:stCxn id="9" idx="5"/>
              <a:endCxn id="11" idx="4"/>
            </p:cNvCxnSpPr>
            <p:nvPr/>
          </p:nvCxnSpPr>
          <p:spPr>
            <a:xfrm>
              <a:off x="6402177" y="3390009"/>
              <a:ext cx="96521" cy="194837"/>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28872FB-6861-412A-46E6-864378EC7474}"/>
                </a:ext>
              </a:extLst>
            </p:cNvPr>
            <p:cNvCxnSpPr>
              <a:cxnSpLocks/>
              <a:stCxn id="11" idx="4"/>
              <a:endCxn id="11" idx="5"/>
            </p:cNvCxnSpPr>
            <p:nvPr/>
          </p:nvCxnSpPr>
          <p:spPr>
            <a:xfrm>
              <a:off x="6498698" y="3584846"/>
              <a:ext cx="254323" cy="0"/>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C5B80DB-BD47-F979-F3D9-93B593917988}"/>
                </a:ext>
              </a:extLst>
            </p:cNvPr>
            <p:cNvCxnSpPr>
              <a:cxnSpLocks/>
              <a:stCxn id="11" idx="5"/>
              <a:endCxn id="11" idx="0"/>
            </p:cNvCxnSpPr>
            <p:nvPr/>
          </p:nvCxnSpPr>
          <p:spPr>
            <a:xfrm>
              <a:off x="6753021" y="3584846"/>
              <a:ext cx="96334" cy="192669"/>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88BCCC0-CD90-A607-18EC-BAE33C1D3551}"/>
                </a:ext>
              </a:extLst>
            </p:cNvPr>
            <p:cNvCxnSpPr>
              <a:cxnSpLocks/>
              <a:stCxn id="11" idx="0"/>
              <a:endCxn id="10" idx="5"/>
            </p:cNvCxnSpPr>
            <p:nvPr/>
          </p:nvCxnSpPr>
          <p:spPr>
            <a:xfrm flipH="1">
              <a:off x="6753991" y="3777515"/>
              <a:ext cx="95364" cy="190500"/>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FECAE57-74BB-D90C-2B12-A30802EF3DE9}"/>
                </a:ext>
              </a:extLst>
            </p:cNvPr>
            <p:cNvCxnSpPr>
              <a:cxnSpLocks/>
              <a:stCxn id="11" idx="1"/>
              <a:endCxn id="10" idx="0"/>
            </p:cNvCxnSpPr>
            <p:nvPr/>
          </p:nvCxnSpPr>
          <p:spPr>
            <a:xfrm>
              <a:off x="6753021" y="3970183"/>
              <a:ext cx="97304" cy="190501"/>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3F92E16-F7B6-A33A-4F31-6C4C47B03937}"/>
                </a:ext>
              </a:extLst>
            </p:cNvPr>
            <p:cNvCxnSpPr>
              <a:cxnSpLocks/>
              <a:stCxn id="10" idx="0"/>
              <a:endCxn id="10" idx="1"/>
            </p:cNvCxnSpPr>
            <p:nvPr/>
          </p:nvCxnSpPr>
          <p:spPr>
            <a:xfrm flipH="1">
              <a:off x="6753991" y="4160684"/>
              <a:ext cx="96334" cy="192668"/>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DA5547D-1897-BEB1-9D88-6F4B388AD908}"/>
                </a:ext>
              </a:extLst>
            </p:cNvPr>
            <p:cNvCxnSpPr>
              <a:cxnSpLocks/>
              <a:stCxn id="10" idx="1"/>
              <a:endCxn id="10" idx="2"/>
            </p:cNvCxnSpPr>
            <p:nvPr/>
          </p:nvCxnSpPr>
          <p:spPr>
            <a:xfrm flipH="1">
              <a:off x="6499668" y="4353352"/>
              <a:ext cx="254323" cy="0"/>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4A5FFCD-4A74-D69D-DAFD-2F4BAD2D3100}"/>
                </a:ext>
              </a:extLst>
            </p:cNvPr>
            <p:cNvCxnSpPr>
              <a:cxnSpLocks/>
              <a:stCxn id="5" idx="0"/>
              <a:endCxn id="5" idx="1"/>
            </p:cNvCxnSpPr>
            <p:nvPr/>
          </p:nvCxnSpPr>
          <p:spPr>
            <a:xfrm flipH="1">
              <a:off x="6402177" y="4353353"/>
              <a:ext cx="96334" cy="192668"/>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2031F6E-F79E-0DDF-58F2-FB594FF8C4CA}"/>
                </a:ext>
              </a:extLst>
            </p:cNvPr>
            <p:cNvCxnSpPr>
              <a:cxnSpLocks/>
              <a:stCxn id="5" idx="1"/>
              <a:endCxn id="5" idx="2"/>
            </p:cNvCxnSpPr>
            <p:nvPr/>
          </p:nvCxnSpPr>
          <p:spPr>
            <a:xfrm flipH="1">
              <a:off x="6147854" y="4546021"/>
              <a:ext cx="254323" cy="0"/>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525A796-932F-66E1-5538-D8649CAF674C}"/>
                </a:ext>
              </a:extLst>
            </p:cNvPr>
            <p:cNvCxnSpPr>
              <a:cxnSpLocks/>
              <a:stCxn id="5" idx="2"/>
              <a:endCxn id="7" idx="1"/>
            </p:cNvCxnSpPr>
            <p:nvPr/>
          </p:nvCxnSpPr>
          <p:spPr>
            <a:xfrm flipH="1" flipV="1">
              <a:off x="6050279" y="4353352"/>
              <a:ext cx="97575" cy="192669"/>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1E26D72-4541-BB2F-F212-AC0FF9685A64}"/>
                </a:ext>
              </a:extLst>
            </p:cNvPr>
            <p:cNvCxnSpPr>
              <a:cxnSpLocks/>
              <a:stCxn id="7" idx="2"/>
              <a:endCxn id="7" idx="1"/>
            </p:cNvCxnSpPr>
            <p:nvPr/>
          </p:nvCxnSpPr>
          <p:spPr>
            <a:xfrm>
              <a:off x="5795956" y="4353352"/>
              <a:ext cx="254323" cy="0"/>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C8A4C8F-B227-FE47-2655-505222B00416}"/>
                </a:ext>
              </a:extLst>
            </p:cNvPr>
            <p:cNvCxnSpPr>
              <a:cxnSpLocks/>
              <a:stCxn id="7" idx="3"/>
              <a:endCxn id="7" idx="2"/>
            </p:cNvCxnSpPr>
            <p:nvPr/>
          </p:nvCxnSpPr>
          <p:spPr>
            <a:xfrm>
              <a:off x="5699622" y="4160684"/>
              <a:ext cx="96334" cy="192668"/>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F859041B-5BD9-1C22-E2E4-5B3B512FBBE0}"/>
                </a:ext>
              </a:extLst>
            </p:cNvPr>
            <p:cNvCxnSpPr>
              <a:cxnSpLocks/>
              <a:stCxn id="7" idx="3"/>
              <a:endCxn id="8" idx="2"/>
            </p:cNvCxnSpPr>
            <p:nvPr/>
          </p:nvCxnSpPr>
          <p:spPr>
            <a:xfrm flipV="1">
              <a:off x="5699622" y="3968015"/>
              <a:ext cx="96334" cy="192669"/>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E5199114-1D95-D014-83E9-DD3C947DB687}"/>
                </a:ext>
              </a:extLst>
            </p:cNvPr>
            <p:cNvCxnSpPr>
              <a:cxnSpLocks/>
              <a:stCxn id="8" idx="3"/>
              <a:endCxn id="7" idx="4"/>
            </p:cNvCxnSpPr>
            <p:nvPr/>
          </p:nvCxnSpPr>
          <p:spPr>
            <a:xfrm>
              <a:off x="5699622" y="3775347"/>
              <a:ext cx="96334" cy="192668"/>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603885E-E170-2BA2-DE04-23D1CFA52294}"/>
                </a:ext>
              </a:extLst>
            </p:cNvPr>
            <p:cNvCxnSpPr>
              <a:cxnSpLocks/>
              <a:stCxn id="8" idx="3"/>
              <a:endCxn id="8" idx="4"/>
            </p:cNvCxnSpPr>
            <p:nvPr/>
          </p:nvCxnSpPr>
          <p:spPr>
            <a:xfrm flipV="1">
              <a:off x="5699622" y="3582678"/>
              <a:ext cx="96334" cy="192669"/>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337FFDE9-B289-D94E-6093-1C482420A998}"/>
                </a:ext>
              </a:extLst>
            </p:cNvPr>
            <p:cNvCxnSpPr>
              <a:cxnSpLocks/>
              <a:stCxn id="8" idx="4"/>
              <a:endCxn id="8" idx="5"/>
            </p:cNvCxnSpPr>
            <p:nvPr/>
          </p:nvCxnSpPr>
          <p:spPr>
            <a:xfrm>
              <a:off x="5795956" y="3582678"/>
              <a:ext cx="254323" cy="0"/>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F51FE10-A6BD-4FFE-955B-627669FA761C}"/>
                </a:ext>
              </a:extLst>
            </p:cNvPr>
            <p:cNvCxnSpPr>
              <a:cxnSpLocks/>
              <a:stCxn id="9" idx="3"/>
              <a:endCxn id="9" idx="4"/>
            </p:cNvCxnSpPr>
            <p:nvPr/>
          </p:nvCxnSpPr>
          <p:spPr>
            <a:xfrm flipV="1">
              <a:off x="6051520" y="3390009"/>
              <a:ext cx="96334" cy="192669"/>
            </a:xfrm>
            <a:prstGeom prst="line">
              <a:avLst/>
            </a:prstGeom>
            <a:ln w="50800" cap="rnd">
              <a:solidFill>
                <a:srgbClr val="E95E0D"/>
              </a:solidFill>
            </a:ln>
          </p:spPr>
          <p:style>
            <a:lnRef idx="1">
              <a:schemeClr val="accent1"/>
            </a:lnRef>
            <a:fillRef idx="0">
              <a:schemeClr val="accent1"/>
            </a:fillRef>
            <a:effectRef idx="0">
              <a:schemeClr val="accent1"/>
            </a:effectRef>
            <a:fontRef idx="minor">
              <a:schemeClr val="tx1"/>
            </a:fontRef>
          </p:style>
        </p:cxnSp>
      </p:grpSp>
      <p:grpSp>
        <p:nvGrpSpPr>
          <p:cNvPr id="320" name="Group 319">
            <a:extLst>
              <a:ext uri="{FF2B5EF4-FFF2-40B4-BE49-F238E27FC236}">
                <a16:creationId xmlns:a16="http://schemas.microsoft.com/office/drawing/2014/main" id="{F53DD64B-34D3-6EAF-5D27-5F3643ED619E}"/>
              </a:ext>
            </a:extLst>
          </p:cNvPr>
          <p:cNvGrpSpPr/>
          <p:nvPr/>
        </p:nvGrpSpPr>
        <p:grpSpPr>
          <a:xfrm>
            <a:off x="7345054" y="3387840"/>
            <a:ext cx="1150703" cy="1156012"/>
            <a:chOff x="7345054" y="3387840"/>
            <a:chExt cx="1150703" cy="1156012"/>
          </a:xfrm>
        </p:grpSpPr>
        <p:cxnSp>
          <p:nvCxnSpPr>
            <p:cNvPr id="267" name="Straight Connector 266">
              <a:extLst>
                <a:ext uri="{FF2B5EF4-FFF2-40B4-BE49-F238E27FC236}">
                  <a16:creationId xmlns:a16="http://schemas.microsoft.com/office/drawing/2014/main" id="{E699118A-9C1D-8AE5-1E75-1DAD06E41231}"/>
                </a:ext>
              </a:extLst>
            </p:cNvPr>
            <p:cNvCxnSpPr>
              <a:cxnSpLocks/>
              <a:stCxn id="51" idx="4"/>
              <a:endCxn id="51" idx="5"/>
            </p:cNvCxnSpPr>
            <p:nvPr/>
          </p:nvCxnSpPr>
          <p:spPr>
            <a:xfrm>
              <a:off x="7793286" y="3387840"/>
              <a:ext cx="254323" cy="0"/>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C497EA5-97EE-CE1C-8639-27464C2D9246}"/>
                </a:ext>
              </a:extLst>
            </p:cNvPr>
            <p:cNvCxnSpPr>
              <a:cxnSpLocks/>
              <a:stCxn id="51" idx="5"/>
              <a:endCxn id="53" idx="4"/>
            </p:cNvCxnSpPr>
            <p:nvPr/>
          </p:nvCxnSpPr>
          <p:spPr>
            <a:xfrm>
              <a:off x="8047609" y="3387840"/>
              <a:ext cx="96521" cy="194837"/>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3E623C7-07AB-55ED-B8D5-5D8FEA90A193}"/>
                </a:ext>
              </a:extLst>
            </p:cNvPr>
            <p:cNvCxnSpPr>
              <a:cxnSpLocks/>
              <a:stCxn id="53" idx="4"/>
              <a:endCxn id="53" idx="5"/>
            </p:cNvCxnSpPr>
            <p:nvPr/>
          </p:nvCxnSpPr>
          <p:spPr>
            <a:xfrm>
              <a:off x="8144130" y="3582677"/>
              <a:ext cx="254323" cy="0"/>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2020BD2-7BB7-8A9D-284C-EF1ACE88A421}"/>
                </a:ext>
              </a:extLst>
            </p:cNvPr>
            <p:cNvCxnSpPr>
              <a:cxnSpLocks/>
              <a:stCxn id="53" idx="5"/>
              <a:endCxn id="53" idx="0"/>
            </p:cNvCxnSpPr>
            <p:nvPr/>
          </p:nvCxnSpPr>
          <p:spPr>
            <a:xfrm>
              <a:off x="8398453" y="3582677"/>
              <a:ext cx="96334" cy="192669"/>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0B95F309-ED7A-DD41-CAFB-B69142598EC5}"/>
                </a:ext>
              </a:extLst>
            </p:cNvPr>
            <p:cNvCxnSpPr>
              <a:cxnSpLocks/>
              <a:stCxn id="53" idx="0"/>
              <a:endCxn id="53" idx="1"/>
            </p:cNvCxnSpPr>
            <p:nvPr/>
          </p:nvCxnSpPr>
          <p:spPr>
            <a:xfrm flipH="1">
              <a:off x="8398453" y="3775346"/>
              <a:ext cx="96334" cy="192668"/>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7533B26-F2FC-CAE4-AD81-A19E0CE7E37B}"/>
                </a:ext>
              </a:extLst>
            </p:cNvPr>
            <p:cNvCxnSpPr>
              <a:cxnSpLocks/>
              <a:stCxn id="53" idx="1"/>
              <a:endCxn id="52" idx="0"/>
            </p:cNvCxnSpPr>
            <p:nvPr/>
          </p:nvCxnSpPr>
          <p:spPr>
            <a:xfrm>
              <a:off x="8398453" y="3968014"/>
              <a:ext cx="97304" cy="190501"/>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0D3A62D-0FF4-7D6D-CDC9-569A6F4157D5}"/>
                </a:ext>
              </a:extLst>
            </p:cNvPr>
            <p:cNvCxnSpPr>
              <a:cxnSpLocks/>
              <a:stCxn id="52" idx="0"/>
              <a:endCxn id="52" idx="1"/>
            </p:cNvCxnSpPr>
            <p:nvPr/>
          </p:nvCxnSpPr>
          <p:spPr>
            <a:xfrm flipH="1">
              <a:off x="8399423" y="4158515"/>
              <a:ext cx="96334" cy="192668"/>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5E913CC-7106-3776-AB49-EF0F8760613E}"/>
                </a:ext>
              </a:extLst>
            </p:cNvPr>
            <p:cNvCxnSpPr>
              <a:cxnSpLocks/>
              <a:stCxn id="52" idx="1"/>
              <a:endCxn id="52" idx="2"/>
            </p:cNvCxnSpPr>
            <p:nvPr/>
          </p:nvCxnSpPr>
          <p:spPr>
            <a:xfrm flipH="1">
              <a:off x="8145100" y="4351183"/>
              <a:ext cx="254323" cy="0"/>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394579C-F28A-45EC-D370-9F6D0DE5B2F6}"/>
                </a:ext>
              </a:extLst>
            </p:cNvPr>
            <p:cNvCxnSpPr>
              <a:cxnSpLocks/>
              <a:stCxn id="52" idx="2"/>
              <a:endCxn id="44" idx="1"/>
            </p:cNvCxnSpPr>
            <p:nvPr/>
          </p:nvCxnSpPr>
          <p:spPr>
            <a:xfrm flipH="1">
              <a:off x="8047609" y="4351183"/>
              <a:ext cx="97491" cy="192669"/>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024B9F7-760A-E8EA-D7DB-0E520B7A24A3}"/>
                </a:ext>
              </a:extLst>
            </p:cNvPr>
            <p:cNvCxnSpPr>
              <a:cxnSpLocks/>
              <a:stCxn id="44" idx="1"/>
              <a:endCxn id="44" idx="2"/>
            </p:cNvCxnSpPr>
            <p:nvPr/>
          </p:nvCxnSpPr>
          <p:spPr>
            <a:xfrm flipH="1">
              <a:off x="7793286" y="4543852"/>
              <a:ext cx="254323" cy="0"/>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687A3B5-7492-7703-CE61-55ED68635D6C}"/>
                </a:ext>
              </a:extLst>
            </p:cNvPr>
            <p:cNvCxnSpPr>
              <a:cxnSpLocks/>
              <a:stCxn id="44" idx="2"/>
              <a:endCxn id="46" idx="1"/>
            </p:cNvCxnSpPr>
            <p:nvPr/>
          </p:nvCxnSpPr>
          <p:spPr>
            <a:xfrm flipH="1" flipV="1">
              <a:off x="7695711" y="4351183"/>
              <a:ext cx="97575" cy="192669"/>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996FDEF8-5E88-BB6A-A645-94EC50087D98}"/>
                </a:ext>
              </a:extLst>
            </p:cNvPr>
            <p:cNvCxnSpPr>
              <a:cxnSpLocks/>
              <a:stCxn id="46" idx="2"/>
              <a:endCxn id="46" idx="1"/>
            </p:cNvCxnSpPr>
            <p:nvPr/>
          </p:nvCxnSpPr>
          <p:spPr>
            <a:xfrm>
              <a:off x="7441388" y="4351183"/>
              <a:ext cx="254323" cy="0"/>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17FA582-A3E6-2E83-6323-68C6B3AD1CAD}"/>
                </a:ext>
              </a:extLst>
            </p:cNvPr>
            <p:cNvCxnSpPr>
              <a:cxnSpLocks/>
              <a:stCxn id="46" idx="3"/>
              <a:endCxn id="46" idx="2"/>
            </p:cNvCxnSpPr>
            <p:nvPr/>
          </p:nvCxnSpPr>
          <p:spPr>
            <a:xfrm>
              <a:off x="7345054" y="4158515"/>
              <a:ext cx="96334" cy="192668"/>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258C677-F05B-C981-6E62-27C9C09B89CA}"/>
                </a:ext>
              </a:extLst>
            </p:cNvPr>
            <p:cNvCxnSpPr>
              <a:cxnSpLocks/>
              <a:stCxn id="47" idx="2"/>
              <a:endCxn id="46" idx="3"/>
            </p:cNvCxnSpPr>
            <p:nvPr/>
          </p:nvCxnSpPr>
          <p:spPr>
            <a:xfrm flipH="1">
              <a:off x="7345054" y="3965846"/>
              <a:ext cx="96334" cy="192669"/>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F00EDCA-17CB-72D7-74F0-493242B4403E}"/>
                </a:ext>
              </a:extLst>
            </p:cNvPr>
            <p:cNvCxnSpPr>
              <a:cxnSpLocks/>
              <a:stCxn id="47" idx="2"/>
              <a:endCxn id="47" idx="3"/>
            </p:cNvCxnSpPr>
            <p:nvPr/>
          </p:nvCxnSpPr>
          <p:spPr>
            <a:xfrm flipH="1" flipV="1">
              <a:off x="7345054" y="3773178"/>
              <a:ext cx="96334" cy="192668"/>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A5744495-EF4C-38A2-30DB-4D95BB57C226}"/>
                </a:ext>
              </a:extLst>
            </p:cNvPr>
            <p:cNvCxnSpPr>
              <a:cxnSpLocks/>
              <a:stCxn id="47" idx="4"/>
              <a:endCxn id="47" idx="3"/>
            </p:cNvCxnSpPr>
            <p:nvPr/>
          </p:nvCxnSpPr>
          <p:spPr>
            <a:xfrm flipH="1">
              <a:off x="7345054" y="3580509"/>
              <a:ext cx="96334" cy="192669"/>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BB7B6FD4-BDA8-9F19-C4AE-0DA2DA2AD62B}"/>
                </a:ext>
              </a:extLst>
            </p:cNvPr>
            <p:cNvCxnSpPr>
              <a:cxnSpLocks/>
              <a:stCxn id="47" idx="4"/>
              <a:endCxn id="51" idx="3"/>
            </p:cNvCxnSpPr>
            <p:nvPr/>
          </p:nvCxnSpPr>
          <p:spPr>
            <a:xfrm>
              <a:off x="7441388" y="3580509"/>
              <a:ext cx="255564" cy="0"/>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5F9F65CD-1F7B-7BC4-E865-5D3B1D48D832}"/>
                </a:ext>
              </a:extLst>
            </p:cNvPr>
            <p:cNvCxnSpPr>
              <a:cxnSpLocks/>
              <a:stCxn id="47" idx="5"/>
              <a:endCxn id="51" idx="4"/>
            </p:cNvCxnSpPr>
            <p:nvPr/>
          </p:nvCxnSpPr>
          <p:spPr>
            <a:xfrm flipV="1">
              <a:off x="7695711" y="3387840"/>
              <a:ext cx="97575" cy="192669"/>
            </a:xfrm>
            <a:prstGeom prst="line">
              <a:avLst/>
            </a:prstGeom>
            <a:ln w="50800" cap="rnd">
              <a:solidFill>
                <a:srgbClr val="7F2704"/>
              </a:solidFill>
            </a:ln>
          </p:spPr>
          <p:style>
            <a:lnRef idx="1">
              <a:schemeClr val="accent1"/>
            </a:lnRef>
            <a:fillRef idx="0">
              <a:schemeClr val="accent1"/>
            </a:fillRef>
            <a:effectRef idx="0">
              <a:schemeClr val="accent1"/>
            </a:effectRef>
            <a:fontRef idx="minor">
              <a:schemeClr val="tx1"/>
            </a:fontRef>
          </p:style>
        </p:cxnSp>
      </p:grpSp>
      <p:grpSp>
        <p:nvGrpSpPr>
          <p:cNvPr id="375" name="Group 374">
            <a:extLst>
              <a:ext uri="{FF2B5EF4-FFF2-40B4-BE49-F238E27FC236}">
                <a16:creationId xmlns:a16="http://schemas.microsoft.com/office/drawing/2014/main" id="{8DA088EF-EF59-87BA-1ABE-034E2EA9BC34}"/>
              </a:ext>
            </a:extLst>
          </p:cNvPr>
          <p:cNvGrpSpPr/>
          <p:nvPr/>
        </p:nvGrpSpPr>
        <p:grpSpPr>
          <a:xfrm>
            <a:off x="8992959" y="3390008"/>
            <a:ext cx="1150703" cy="1156012"/>
            <a:chOff x="8992959" y="3390008"/>
            <a:chExt cx="1150703" cy="1156012"/>
          </a:xfrm>
        </p:grpSpPr>
        <p:cxnSp>
          <p:nvCxnSpPr>
            <p:cNvPr id="322" name="Straight Connector 321">
              <a:extLst>
                <a:ext uri="{FF2B5EF4-FFF2-40B4-BE49-F238E27FC236}">
                  <a16:creationId xmlns:a16="http://schemas.microsoft.com/office/drawing/2014/main" id="{246A9969-F090-9AD3-9FDF-C083ACDC7113}"/>
                </a:ext>
              </a:extLst>
            </p:cNvPr>
            <p:cNvCxnSpPr>
              <a:cxnSpLocks/>
              <a:stCxn id="67" idx="4"/>
              <a:endCxn id="67" idx="5"/>
            </p:cNvCxnSpPr>
            <p:nvPr/>
          </p:nvCxnSpPr>
          <p:spPr>
            <a:xfrm>
              <a:off x="9441191" y="3390008"/>
              <a:ext cx="254323" cy="0"/>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50BBC86-61DB-33CC-9ECE-DEDC1CD90E02}"/>
                </a:ext>
              </a:extLst>
            </p:cNvPr>
            <p:cNvCxnSpPr>
              <a:cxnSpLocks/>
              <a:stCxn id="67" idx="5"/>
              <a:endCxn id="69" idx="4"/>
            </p:cNvCxnSpPr>
            <p:nvPr/>
          </p:nvCxnSpPr>
          <p:spPr>
            <a:xfrm>
              <a:off x="9695514" y="3390008"/>
              <a:ext cx="96521" cy="194837"/>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58233F9B-9145-957E-3914-5DD2916CC078}"/>
                </a:ext>
              </a:extLst>
            </p:cNvPr>
            <p:cNvCxnSpPr>
              <a:cxnSpLocks/>
              <a:stCxn id="69" idx="4"/>
              <a:endCxn id="69" idx="5"/>
            </p:cNvCxnSpPr>
            <p:nvPr/>
          </p:nvCxnSpPr>
          <p:spPr>
            <a:xfrm>
              <a:off x="9792035" y="3584845"/>
              <a:ext cx="254323" cy="0"/>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A16FCA4A-D8C1-0E2A-C69F-7D33F9B01245}"/>
                </a:ext>
              </a:extLst>
            </p:cNvPr>
            <p:cNvCxnSpPr>
              <a:cxnSpLocks/>
              <a:stCxn id="69" idx="0"/>
              <a:endCxn id="69" idx="5"/>
            </p:cNvCxnSpPr>
            <p:nvPr/>
          </p:nvCxnSpPr>
          <p:spPr>
            <a:xfrm flipH="1" flipV="1">
              <a:off x="10046358" y="3584845"/>
              <a:ext cx="96334" cy="192669"/>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71721609-CE8F-4107-8A7E-510C4DC4AF31}"/>
                </a:ext>
              </a:extLst>
            </p:cNvPr>
            <p:cNvCxnSpPr>
              <a:cxnSpLocks/>
              <a:stCxn id="69" idx="1"/>
              <a:endCxn id="69" idx="0"/>
            </p:cNvCxnSpPr>
            <p:nvPr/>
          </p:nvCxnSpPr>
          <p:spPr>
            <a:xfrm flipV="1">
              <a:off x="10046358" y="3777514"/>
              <a:ext cx="96334" cy="192668"/>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D881EAEA-875A-C755-932B-1CAA0FBB3B88}"/>
                </a:ext>
              </a:extLst>
            </p:cNvPr>
            <p:cNvCxnSpPr>
              <a:cxnSpLocks/>
              <a:stCxn id="68" idx="0"/>
              <a:endCxn id="69" idx="1"/>
            </p:cNvCxnSpPr>
            <p:nvPr/>
          </p:nvCxnSpPr>
          <p:spPr>
            <a:xfrm flipH="1" flipV="1">
              <a:off x="10046358" y="3970182"/>
              <a:ext cx="97304" cy="190501"/>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B9F6AD5B-58BE-DD21-210E-18ED153C6853}"/>
                </a:ext>
              </a:extLst>
            </p:cNvPr>
            <p:cNvCxnSpPr>
              <a:cxnSpLocks/>
              <a:stCxn id="68" idx="1"/>
              <a:endCxn id="68" idx="0"/>
            </p:cNvCxnSpPr>
            <p:nvPr/>
          </p:nvCxnSpPr>
          <p:spPr>
            <a:xfrm flipV="1">
              <a:off x="10047328" y="4160683"/>
              <a:ext cx="96334" cy="192668"/>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B9A882FC-50B6-F992-E002-9BC9337EACE6}"/>
                </a:ext>
              </a:extLst>
            </p:cNvPr>
            <p:cNvCxnSpPr>
              <a:cxnSpLocks/>
              <a:stCxn id="62" idx="0"/>
              <a:endCxn id="68" idx="1"/>
            </p:cNvCxnSpPr>
            <p:nvPr/>
          </p:nvCxnSpPr>
          <p:spPr>
            <a:xfrm flipV="1">
              <a:off x="9791848" y="4353351"/>
              <a:ext cx="255480" cy="1"/>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EBB788D-D15C-2B33-FA81-9BF3CEC799AB}"/>
                </a:ext>
              </a:extLst>
            </p:cNvPr>
            <p:cNvCxnSpPr>
              <a:cxnSpLocks/>
              <a:stCxn id="62" idx="1"/>
              <a:endCxn id="68" idx="2"/>
            </p:cNvCxnSpPr>
            <p:nvPr/>
          </p:nvCxnSpPr>
          <p:spPr>
            <a:xfrm flipV="1">
              <a:off x="9695514" y="4353351"/>
              <a:ext cx="97491" cy="192669"/>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D7E377D-5D5C-29BC-DF8E-AECD72B1B000}"/>
                </a:ext>
              </a:extLst>
            </p:cNvPr>
            <p:cNvCxnSpPr>
              <a:cxnSpLocks/>
              <a:stCxn id="62" idx="2"/>
              <a:endCxn id="62" idx="1"/>
            </p:cNvCxnSpPr>
            <p:nvPr/>
          </p:nvCxnSpPr>
          <p:spPr>
            <a:xfrm>
              <a:off x="9441191" y="4546020"/>
              <a:ext cx="254323" cy="0"/>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9D4193CD-3FA3-C818-9E5F-8E9A47C6DB6D}"/>
                </a:ext>
              </a:extLst>
            </p:cNvPr>
            <p:cNvCxnSpPr>
              <a:cxnSpLocks/>
              <a:stCxn id="62" idx="3"/>
              <a:endCxn id="62" idx="2"/>
            </p:cNvCxnSpPr>
            <p:nvPr/>
          </p:nvCxnSpPr>
          <p:spPr>
            <a:xfrm>
              <a:off x="9344857" y="4353352"/>
              <a:ext cx="96334" cy="192668"/>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0D390A49-D210-D78B-33B4-C514D164B4A3}"/>
                </a:ext>
              </a:extLst>
            </p:cNvPr>
            <p:cNvCxnSpPr>
              <a:cxnSpLocks/>
              <a:stCxn id="62" idx="3"/>
              <a:endCxn id="65" idx="2"/>
            </p:cNvCxnSpPr>
            <p:nvPr/>
          </p:nvCxnSpPr>
          <p:spPr>
            <a:xfrm flipH="1" flipV="1">
              <a:off x="9089293" y="4353351"/>
              <a:ext cx="255564" cy="1"/>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AF96A91D-D483-67D5-7D9B-230860606CB0}"/>
                </a:ext>
              </a:extLst>
            </p:cNvPr>
            <p:cNvCxnSpPr>
              <a:cxnSpLocks/>
              <a:stCxn id="65" idx="2"/>
              <a:endCxn id="65" idx="3"/>
            </p:cNvCxnSpPr>
            <p:nvPr/>
          </p:nvCxnSpPr>
          <p:spPr>
            <a:xfrm flipH="1" flipV="1">
              <a:off x="8992959" y="4160683"/>
              <a:ext cx="96334" cy="192668"/>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E7E62D8-743A-9FC0-54AC-E80890542795}"/>
                </a:ext>
              </a:extLst>
            </p:cNvPr>
            <p:cNvCxnSpPr>
              <a:cxnSpLocks/>
              <a:stCxn id="65" idx="4"/>
              <a:endCxn id="65" idx="3"/>
            </p:cNvCxnSpPr>
            <p:nvPr/>
          </p:nvCxnSpPr>
          <p:spPr>
            <a:xfrm flipH="1">
              <a:off x="8992959" y="3968014"/>
              <a:ext cx="96334" cy="192669"/>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13F38743-C5AE-DADA-1524-BE1ABDBE5DA4}"/>
                </a:ext>
              </a:extLst>
            </p:cNvPr>
            <p:cNvCxnSpPr>
              <a:cxnSpLocks/>
              <a:stCxn id="66" idx="2"/>
              <a:endCxn id="66" idx="3"/>
            </p:cNvCxnSpPr>
            <p:nvPr/>
          </p:nvCxnSpPr>
          <p:spPr>
            <a:xfrm flipH="1" flipV="1">
              <a:off x="8992959" y="3775346"/>
              <a:ext cx="96334" cy="192668"/>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9E5F51A2-19FE-73F1-4AA7-28B111EBD0F0}"/>
                </a:ext>
              </a:extLst>
            </p:cNvPr>
            <p:cNvCxnSpPr>
              <a:cxnSpLocks/>
              <a:stCxn id="66" idx="4"/>
              <a:endCxn id="66" idx="3"/>
            </p:cNvCxnSpPr>
            <p:nvPr/>
          </p:nvCxnSpPr>
          <p:spPr>
            <a:xfrm flipH="1">
              <a:off x="8992959" y="3582677"/>
              <a:ext cx="96334" cy="192669"/>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DDDC4340-C5CD-C98D-297D-0389DF6C18C6}"/>
                </a:ext>
              </a:extLst>
            </p:cNvPr>
            <p:cNvCxnSpPr>
              <a:cxnSpLocks/>
              <a:stCxn id="66" idx="4"/>
              <a:endCxn id="66" idx="5"/>
            </p:cNvCxnSpPr>
            <p:nvPr/>
          </p:nvCxnSpPr>
          <p:spPr>
            <a:xfrm>
              <a:off x="9089293" y="3582677"/>
              <a:ext cx="254323" cy="0"/>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8C89B33B-3ACC-5FCB-14D8-837F65F7C9D8}"/>
                </a:ext>
              </a:extLst>
            </p:cNvPr>
            <p:cNvCxnSpPr>
              <a:cxnSpLocks/>
              <a:stCxn id="67" idx="4"/>
              <a:endCxn id="67" idx="3"/>
            </p:cNvCxnSpPr>
            <p:nvPr/>
          </p:nvCxnSpPr>
          <p:spPr>
            <a:xfrm flipH="1">
              <a:off x="9344857" y="3390008"/>
              <a:ext cx="96334" cy="192669"/>
            </a:xfrm>
            <a:prstGeom prst="line">
              <a:avLst/>
            </a:prstGeom>
            <a:ln w="50800" cap="rnd">
              <a:solidFill>
                <a:srgbClr val="FDB97D"/>
              </a:solidFill>
            </a:ln>
          </p:spPr>
          <p:style>
            <a:lnRef idx="1">
              <a:schemeClr val="accent1"/>
            </a:lnRef>
            <a:fillRef idx="0">
              <a:schemeClr val="accent1"/>
            </a:fillRef>
            <a:effectRef idx="0">
              <a:schemeClr val="accent1"/>
            </a:effectRef>
            <a:fontRef idx="minor">
              <a:schemeClr val="tx1"/>
            </a:fontRef>
          </p:style>
        </p:cxnSp>
      </p:grpSp>
      <p:grpSp>
        <p:nvGrpSpPr>
          <p:cNvPr id="430" name="Group 429">
            <a:extLst>
              <a:ext uri="{FF2B5EF4-FFF2-40B4-BE49-F238E27FC236}">
                <a16:creationId xmlns:a16="http://schemas.microsoft.com/office/drawing/2014/main" id="{B8F79386-99EF-8300-B1C9-B9ED10B134D6}"/>
              </a:ext>
            </a:extLst>
          </p:cNvPr>
          <p:cNvGrpSpPr/>
          <p:nvPr/>
        </p:nvGrpSpPr>
        <p:grpSpPr>
          <a:xfrm>
            <a:off x="7346340" y="5020951"/>
            <a:ext cx="1150703" cy="1156012"/>
            <a:chOff x="7346340" y="5020951"/>
            <a:chExt cx="1150703" cy="1156012"/>
          </a:xfrm>
        </p:grpSpPr>
        <p:cxnSp>
          <p:nvCxnSpPr>
            <p:cNvPr id="377" name="Straight Connector 376">
              <a:extLst>
                <a:ext uri="{FF2B5EF4-FFF2-40B4-BE49-F238E27FC236}">
                  <a16:creationId xmlns:a16="http://schemas.microsoft.com/office/drawing/2014/main" id="{630E51E6-01AE-FB04-B704-7BEF1B3FDC10}"/>
                </a:ext>
              </a:extLst>
            </p:cNvPr>
            <p:cNvCxnSpPr>
              <a:cxnSpLocks/>
              <a:stCxn id="131" idx="4"/>
              <a:endCxn id="131" idx="5"/>
            </p:cNvCxnSpPr>
            <p:nvPr/>
          </p:nvCxnSpPr>
          <p:spPr>
            <a:xfrm>
              <a:off x="7794572" y="5020951"/>
              <a:ext cx="254323" cy="0"/>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2B2311F5-282E-A9DC-08DA-DE61CDEC6599}"/>
                </a:ext>
              </a:extLst>
            </p:cNvPr>
            <p:cNvCxnSpPr>
              <a:cxnSpLocks/>
              <a:stCxn id="131" idx="5"/>
              <a:endCxn id="133" idx="4"/>
            </p:cNvCxnSpPr>
            <p:nvPr/>
          </p:nvCxnSpPr>
          <p:spPr>
            <a:xfrm>
              <a:off x="8048895" y="5020951"/>
              <a:ext cx="96521" cy="194837"/>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76B5344-DAD4-D214-119A-E9500F913553}"/>
                </a:ext>
              </a:extLst>
            </p:cNvPr>
            <p:cNvCxnSpPr>
              <a:cxnSpLocks/>
              <a:stCxn id="133" idx="4"/>
              <a:endCxn id="133" idx="5"/>
            </p:cNvCxnSpPr>
            <p:nvPr/>
          </p:nvCxnSpPr>
          <p:spPr>
            <a:xfrm>
              <a:off x="8145416" y="5215788"/>
              <a:ext cx="254323" cy="0"/>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4952C3B-9ECA-A9B6-062B-C6DA8E3E71D9}"/>
                </a:ext>
              </a:extLst>
            </p:cNvPr>
            <p:cNvCxnSpPr>
              <a:cxnSpLocks/>
              <a:stCxn id="133" idx="0"/>
              <a:endCxn id="133" idx="5"/>
            </p:cNvCxnSpPr>
            <p:nvPr/>
          </p:nvCxnSpPr>
          <p:spPr>
            <a:xfrm flipH="1" flipV="1">
              <a:off x="8399739" y="5215788"/>
              <a:ext cx="96334" cy="192669"/>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637FFF7B-980E-E1BA-AA98-6862C1BC88FE}"/>
                </a:ext>
              </a:extLst>
            </p:cNvPr>
            <p:cNvCxnSpPr>
              <a:cxnSpLocks/>
              <a:stCxn id="132" idx="5"/>
              <a:endCxn id="133" idx="0"/>
            </p:cNvCxnSpPr>
            <p:nvPr/>
          </p:nvCxnSpPr>
          <p:spPr>
            <a:xfrm flipV="1">
              <a:off x="8400709" y="5408457"/>
              <a:ext cx="95364" cy="190500"/>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26FD2CD8-6F49-99C7-F06D-736042000966}"/>
                </a:ext>
              </a:extLst>
            </p:cNvPr>
            <p:cNvCxnSpPr>
              <a:cxnSpLocks/>
              <a:stCxn id="132" idx="0"/>
              <a:endCxn id="133" idx="1"/>
            </p:cNvCxnSpPr>
            <p:nvPr/>
          </p:nvCxnSpPr>
          <p:spPr>
            <a:xfrm flipH="1" flipV="1">
              <a:off x="8399739" y="5601125"/>
              <a:ext cx="97304" cy="190501"/>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4579D09-7EEC-D4FF-D4E3-8DABC8426547}"/>
                </a:ext>
              </a:extLst>
            </p:cNvPr>
            <p:cNvCxnSpPr>
              <a:cxnSpLocks/>
              <a:stCxn id="132" idx="1"/>
              <a:endCxn id="132" idx="0"/>
            </p:cNvCxnSpPr>
            <p:nvPr/>
          </p:nvCxnSpPr>
          <p:spPr>
            <a:xfrm flipV="1">
              <a:off x="8400709" y="5791626"/>
              <a:ext cx="96334" cy="192668"/>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9231EC72-DE2A-E4CB-D872-EC47CA3A3E5F}"/>
                </a:ext>
              </a:extLst>
            </p:cNvPr>
            <p:cNvCxnSpPr>
              <a:cxnSpLocks/>
              <a:stCxn id="127" idx="0"/>
              <a:endCxn id="132" idx="1"/>
            </p:cNvCxnSpPr>
            <p:nvPr/>
          </p:nvCxnSpPr>
          <p:spPr>
            <a:xfrm flipV="1">
              <a:off x="8145229" y="5984294"/>
              <a:ext cx="255480" cy="1"/>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34145FD1-8309-C4EC-5C94-D8FD07CD0003}"/>
                </a:ext>
              </a:extLst>
            </p:cNvPr>
            <p:cNvCxnSpPr>
              <a:cxnSpLocks/>
              <a:stCxn id="127" idx="1"/>
              <a:endCxn id="132" idx="2"/>
            </p:cNvCxnSpPr>
            <p:nvPr/>
          </p:nvCxnSpPr>
          <p:spPr>
            <a:xfrm flipV="1">
              <a:off x="8048895" y="5984294"/>
              <a:ext cx="97491" cy="192669"/>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570143CA-EEB9-9638-19E4-3983E7B1F648}"/>
                </a:ext>
              </a:extLst>
            </p:cNvPr>
            <p:cNvCxnSpPr>
              <a:cxnSpLocks/>
              <a:stCxn id="127" idx="2"/>
              <a:endCxn id="127" idx="1"/>
            </p:cNvCxnSpPr>
            <p:nvPr/>
          </p:nvCxnSpPr>
          <p:spPr>
            <a:xfrm>
              <a:off x="7794572" y="6176963"/>
              <a:ext cx="254323" cy="0"/>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2B2B6A3-15CA-E6B3-82E8-FD3E035542DC}"/>
                </a:ext>
              </a:extLst>
            </p:cNvPr>
            <p:cNvCxnSpPr>
              <a:cxnSpLocks/>
              <a:stCxn id="129" idx="1"/>
              <a:endCxn id="127" idx="2"/>
            </p:cNvCxnSpPr>
            <p:nvPr/>
          </p:nvCxnSpPr>
          <p:spPr>
            <a:xfrm>
              <a:off x="7696997" y="5984294"/>
              <a:ext cx="97575" cy="192669"/>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6EDA098A-CC5C-A237-3006-133D38C61F7C}"/>
                </a:ext>
              </a:extLst>
            </p:cNvPr>
            <p:cNvCxnSpPr>
              <a:cxnSpLocks/>
              <a:stCxn id="129" idx="1"/>
              <a:endCxn id="129" idx="2"/>
            </p:cNvCxnSpPr>
            <p:nvPr/>
          </p:nvCxnSpPr>
          <p:spPr>
            <a:xfrm flipH="1">
              <a:off x="7442674" y="5984294"/>
              <a:ext cx="254323" cy="0"/>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A4F7B0D6-63A5-A33F-1FD3-BEAF7F2C06E9}"/>
                </a:ext>
              </a:extLst>
            </p:cNvPr>
            <p:cNvCxnSpPr>
              <a:cxnSpLocks/>
              <a:stCxn id="129" idx="2"/>
              <a:endCxn id="129" idx="3"/>
            </p:cNvCxnSpPr>
            <p:nvPr/>
          </p:nvCxnSpPr>
          <p:spPr>
            <a:xfrm flipH="1" flipV="1">
              <a:off x="7346340" y="5791626"/>
              <a:ext cx="96334" cy="192668"/>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B5E52221-EC0B-48B5-E43B-6C68BF30A1B2}"/>
                </a:ext>
              </a:extLst>
            </p:cNvPr>
            <p:cNvCxnSpPr>
              <a:cxnSpLocks/>
              <a:stCxn id="129" idx="4"/>
              <a:endCxn id="129" idx="3"/>
            </p:cNvCxnSpPr>
            <p:nvPr/>
          </p:nvCxnSpPr>
          <p:spPr>
            <a:xfrm flipH="1">
              <a:off x="7346340" y="5598957"/>
              <a:ext cx="96334" cy="192669"/>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1C9757AC-8C6D-791B-4110-408B0272363B}"/>
                </a:ext>
              </a:extLst>
            </p:cNvPr>
            <p:cNvCxnSpPr>
              <a:cxnSpLocks/>
              <a:stCxn id="130" idx="2"/>
              <a:endCxn id="130" idx="3"/>
            </p:cNvCxnSpPr>
            <p:nvPr/>
          </p:nvCxnSpPr>
          <p:spPr>
            <a:xfrm flipH="1" flipV="1">
              <a:off x="7346340" y="5406289"/>
              <a:ext cx="96334" cy="192668"/>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F53ACB6-CCEE-28E4-4829-FEBC1B8D5926}"/>
                </a:ext>
              </a:extLst>
            </p:cNvPr>
            <p:cNvCxnSpPr>
              <a:cxnSpLocks/>
              <a:stCxn id="130" idx="4"/>
              <a:endCxn id="130" idx="3"/>
            </p:cNvCxnSpPr>
            <p:nvPr/>
          </p:nvCxnSpPr>
          <p:spPr>
            <a:xfrm flipH="1">
              <a:off x="7346340" y="5213620"/>
              <a:ext cx="96334" cy="192669"/>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C01FBFCC-63FB-F17F-597E-BCF9FE6DC0AF}"/>
                </a:ext>
              </a:extLst>
            </p:cNvPr>
            <p:cNvCxnSpPr>
              <a:cxnSpLocks/>
              <a:stCxn id="130" idx="4"/>
              <a:endCxn id="131" idx="3"/>
            </p:cNvCxnSpPr>
            <p:nvPr/>
          </p:nvCxnSpPr>
          <p:spPr>
            <a:xfrm>
              <a:off x="7442674" y="5213620"/>
              <a:ext cx="255564" cy="0"/>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F204B3EE-04E7-261F-D7C5-67A60151ACB7}"/>
                </a:ext>
              </a:extLst>
            </p:cNvPr>
            <p:cNvCxnSpPr>
              <a:cxnSpLocks/>
              <a:stCxn id="131" idx="3"/>
              <a:endCxn id="131" idx="4"/>
            </p:cNvCxnSpPr>
            <p:nvPr/>
          </p:nvCxnSpPr>
          <p:spPr>
            <a:xfrm flipV="1">
              <a:off x="7698238" y="5020951"/>
              <a:ext cx="96334" cy="192669"/>
            </a:xfrm>
            <a:prstGeom prst="line">
              <a:avLst/>
            </a:prstGeom>
            <a:ln w="50800" cap="rnd">
              <a:solidFill>
                <a:srgbClr val="0C232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F823DC79-4502-BA08-BE79-3CF3EDE0B126}"/>
              </a:ext>
            </a:extLst>
          </p:cNvPr>
          <p:cNvGrpSpPr/>
          <p:nvPr/>
        </p:nvGrpSpPr>
        <p:grpSpPr>
          <a:xfrm>
            <a:off x="8398453" y="5853095"/>
            <a:ext cx="3544586" cy="458805"/>
            <a:chOff x="8714321" y="4941227"/>
            <a:chExt cx="3544586" cy="458805"/>
          </a:xfrm>
        </p:grpSpPr>
        <p:sp>
          <p:nvSpPr>
            <p:cNvPr id="17" name="TextBox 16">
              <a:extLst>
                <a:ext uri="{FF2B5EF4-FFF2-40B4-BE49-F238E27FC236}">
                  <a16:creationId xmlns:a16="http://schemas.microsoft.com/office/drawing/2014/main" id="{75FE0BA9-9963-EB9C-3FB8-EBCDEC9B0201}"/>
                </a:ext>
              </a:extLst>
            </p:cNvPr>
            <p:cNvSpPr txBox="1"/>
            <p:nvPr/>
          </p:nvSpPr>
          <p:spPr>
            <a:xfrm>
              <a:off x="8714321" y="5068669"/>
              <a:ext cx="1200615" cy="307777"/>
            </a:xfrm>
            <a:prstGeom prst="rect">
              <a:avLst/>
            </a:prstGeom>
            <a:noFill/>
          </p:spPr>
          <p:txBody>
            <a:bodyPr wrap="square" rtlCol="0">
              <a:spAutoFit/>
            </a:bodyPr>
            <a:lstStyle/>
            <a:p>
              <a:pPr algn="r"/>
              <a:r>
                <a:rPr lang="en-US" sz="1400" dirty="0">
                  <a:solidFill>
                    <a:srgbClr val="0C2320"/>
                  </a:solidFill>
                  <a:latin typeface="Georgia" panose="02040502050405020303" pitchFamily="18" charset="0"/>
                </a:rPr>
                <a:t>Less likely</a:t>
              </a:r>
            </a:p>
          </p:txBody>
        </p:sp>
        <p:grpSp>
          <p:nvGrpSpPr>
            <p:cNvPr id="28" name="Group 27">
              <a:extLst>
                <a:ext uri="{FF2B5EF4-FFF2-40B4-BE49-F238E27FC236}">
                  <a16:creationId xmlns:a16="http://schemas.microsoft.com/office/drawing/2014/main" id="{08624D18-E9C2-9973-9880-6CE052F32F28}"/>
                </a:ext>
              </a:extLst>
            </p:cNvPr>
            <p:cNvGrpSpPr/>
            <p:nvPr/>
          </p:nvGrpSpPr>
          <p:grpSpPr>
            <a:xfrm>
              <a:off x="9172392" y="4941227"/>
              <a:ext cx="3086515" cy="458805"/>
              <a:chOff x="9172392" y="4941227"/>
              <a:chExt cx="3086515" cy="458805"/>
            </a:xfrm>
          </p:grpSpPr>
          <p:sp>
            <p:nvSpPr>
              <p:cNvPr id="14" name="TextBox 13">
                <a:extLst>
                  <a:ext uri="{FF2B5EF4-FFF2-40B4-BE49-F238E27FC236}">
                    <a16:creationId xmlns:a16="http://schemas.microsoft.com/office/drawing/2014/main" id="{0A84A2C3-88A9-7BCB-B2AF-F092D0B7C034}"/>
                  </a:ext>
                </a:extLst>
              </p:cNvPr>
              <p:cNvSpPr txBox="1"/>
              <p:nvPr/>
            </p:nvSpPr>
            <p:spPr>
              <a:xfrm>
                <a:off x="11058292" y="5092255"/>
                <a:ext cx="1200615" cy="307777"/>
              </a:xfrm>
              <a:prstGeom prst="rect">
                <a:avLst/>
              </a:prstGeom>
              <a:noFill/>
            </p:spPr>
            <p:txBody>
              <a:bodyPr wrap="square" rtlCol="0">
                <a:spAutoFit/>
              </a:bodyPr>
              <a:lstStyle/>
              <a:p>
                <a:r>
                  <a:rPr lang="en-US" sz="1400" dirty="0">
                    <a:solidFill>
                      <a:srgbClr val="0C2320"/>
                    </a:solidFill>
                    <a:latin typeface="Georgia" panose="02040502050405020303" pitchFamily="18" charset="0"/>
                  </a:rPr>
                  <a:t>More likely</a:t>
                </a:r>
              </a:p>
            </p:txBody>
          </p:sp>
          <p:grpSp>
            <p:nvGrpSpPr>
              <p:cNvPr id="27" name="Group 26">
                <a:extLst>
                  <a:ext uri="{FF2B5EF4-FFF2-40B4-BE49-F238E27FC236}">
                    <a16:creationId xmlns:a16="http://schemas.microsoft.com/office/drawing/2014/main" id="{5784A19A-06B9-71AB-1F9E-469E58A8D7CE}"/>
                  </a:ext>
                </a:extLst>
              </p:cNvPr>
              <p:cNvGrpSpPr/>
              <p:nvPr/>
            </p:nvGrpSpPr>
            <p:grpSpPr>
              <a:xfrm>
                <a:off x="9172392" y="4941227"/>
                <a:ext cx="2623647" cy="159188"/>
                <a:chOff x="3810000" y="5943600"/>
                <a:chExt cx="3657600" cy="228600"/>
              </a:xfrm>
            </p:grpSpPr>
            <p:sp>
              <p:nvSpPr>
                <p:cNvPr id="23" name="Rectangle 22">
                  <a:extLst>
                    <a:ext uri="{FF2B5EF4-FFF2-40B4-BE49-F238E27FC236}">
                      <a16:creationId xmlns:a16="http://schemas.microsoft.com/office/drawing/2014/main" id="{E4FB3B23-3613-8A48-C331-E66B3B54B480}"/>
                    </a:ext>
                  </a:extLst>
                </p:cNvPr>
                <p:cNvSpPr/>
                <p:nvPr/>
              </p:nvSpPr>
              <p:spPr>
                <a:xfrm>
                  <a:off x="3810000" y="5943600"/>
                  <a:ext cx="914400" cy="228600"/>
                </a:xfrm>
                <a:prstGeom prst="rect">
                  <a:avLst/>
                </a:prstGeom>
                <a:solidFill>
                  <a:srgbClr val="FFF5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8A2904-9A3C-16E3-2576-445F4ED02D18}"/>
                    </a:ext>
                  </a:extLst>
                </p:cNvPr>
                <p:cNvSpPr/>
                <p:nvPr/>
              </p:nvSpPr>
              <p:spPr>
                <a:xfrm>
                  <a:off x="4724400" y="5943600"/>
                  <a:ext cx="914400" cy="228600"/>
                </a:xfrm>
                <a:prstGeom prst="rect">
                  <a:avLst/>
                </a:prstGeom>
                <a:solidFill>
                  <a:srgbClr val="FDB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0D350E-93E5-DC6E-F45B-5E2A71E623D7}"/>
                    </a:ext>
                  </a:extLst>
                </p:cNvPr>
                <p:cNvSpPr/>
                <p:nvPr/>
              </p:nvSpPr>
              <p:spPr>
                <a:xfrm>
                  <a:off x="5638800" y="5943600"/>
                  <a:ext cx="914400" cy="228600"/>
                </a:xfrm>
                <a:prstGeom prst="rect">
                  <a:avLst/>
                </a:prstGeom>
                <a:solidFill>
                  <a:srgbClr val="E95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1C44C9-3303-E0E3-8444-2278D6292217}"/>
                    </a:ext>
                  </a:extLst>
                </p:cNvPr>
                <p:cNvSpPr/>
                <p:nvPr/>
              </p:nvSpPr>
              <p:spPr>
                <a:xfrm>
                  <a:off x="6553200" y="5943600"/>
                  <a:ext cx="914400" cy="228600"/>
                </a:xfrm>
                <a:prstGeom prst="rect">
                  <a:avLst/>
                </a:prstGeom>
                <a:solidFill>
                  <a:srgbClr val="7F27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4" name="TextBox 33">
            <a:extLst>
              <a:ext uri="{FF2B5EF4-FFF2-40B4-BE49-F238E27FC236}">
                <a16:creationId xmlns:a16="http://schemas.microsoft.com/office/drawing/2014/main" id="{A5AF294A-A3CC-A7E1-F71F-6680660F758B}"/>
              </a:ext>
            </a:extLst>
          </p:cNvPr>
          <p:cNvSpPr txBox="1"/>
          <p:nvPr/>
        </p:nvSpPr>
        <p:spPr>
          <a:xfrm>
            <a:off x="1458815" y="4782533"/>
            <a:ext cx="324128" cy="369332"/>
          </a:xfrm>
          <a:prstGeom prst="rect">
            <a:avLst/>
          </a:prstGeom>
          <a:noFill/>
        </p:spPr>
        <p:txBody>
          <a:bodyPr wrap="none" rtlCol="0">
            <a:spAutoFit/>
          </a:bodyPr>
          <a:lstStyle/>
          <a:p>
            <a:r>
              <a:rPr lang="en-US" dirty="0">
                <a:solidFill>
                  <a:srgbClr val="E95E0D"/>
                </a:solidFill>
                <a:latin typeface="Georgia" panose="02040502050405020303" pitchFamily="18" charset="0"/>
              </a:rPr>
              <a:t>L</a:t>
            </a:r>
          </a:p>
        </p:txBody>
      </p:sp>
      <p:sp>
        <p:nvSpPr>
          <p:cNvPr id="35" name="TextBox 34">
            <a:extLst>
              <a:ext uri="{FF2B5EF4-FFF2-40B4-BE49-F238E27FC236}">
                <a16:creationId xmlns:a16="http://schemas.microsoft.com/office/drawing/2014/main" id="{DCA43942-4663-CC8C-7A35-807374C1A22A}"/>
              </a:ext>
            </a:extLst>
          </p:cNvPr>
          <p:cNvSpPr txBox="1"/>
          <p:nvPr/>
        </p:nvSpPr>
        <p:spPr>
          <a:xfrm>
            <a:off x="3352800" y="4779413"/>
            <a:ext cx="399468" cy="369332"/>
          </a:xfrm>
          <a:prstGeom prst="rect">
            <a:avLst/>
          </a:prstGeom>
          <a:noFill/>
        </p:spPr>
        <p:txBody>
          <a:bodyPr wrap="none" rtlCol="0">
            <a:spAutoFit/>
          </a:bodyPr>
          <a:lstStyle/>
          <a:p>
            <a:r>
              <a:rPr lang="en-US" dirty="0">
                <a:solidFill>
                  <a:srgbClr val="7F2704"/>
                </a:solidFill>
                <a:latin typeface="Georgia" panose="02040502050405020303" pitchFamily="18" charset="0"/>
              </a:rPr>
              <a:t>M</a:t>
            </a:r>
          </a:p>
        </p:txBody>
      </p:sp>
      <p:sp>
        <p:nvSpPr>
          <p:cNvPr id="37" name="TextBox 36">
            <a:extLst>
              <a:ext uri="{FF2B5EF4-FFF2-40B4-BE49-F238E27FC236}">
                <a16:creationId xmlns:a16="http://schemas.microsoft.com/office/drawing/2014/main" id="{FBEB88BF-7786-3A9E-71E9-6E89607E812B}"/>
              </a:ext>
            </a:extLst>
          </p:cNvPr>
          <p:cNvSpPr txBox="1"/>
          <p:nvPr/>
        </p:nvSpPr>
        <p:spPr>
          <a:xfrm>
            <a:off x="4364315" y="4155120"/>
            <a:ext cx="346570" cy="369332"/>
          </a:xfrm>
          <a:prstGeom prst="rect">
            <a:avLst/>
          </a:prstGeom>
          <a:noFill/>
        </p:spPr>
        <p:txBody>
          <a:bodyPr wrap="none" rtlCol="0">
            <a:spAutoFit/>
          </a:bodyPr>
          <a:lstStyle/>
          <a:p>
            <a:r>
              <a:rPr lang="en-US" dirty="0">
                <a:solidFill>
                  <a:srgbClr val="FDB97D"/>
                </a:solidFill>
                <a:latin typeface="Georgia" panose="02040502050405020303" pitchFamily="18" charset="0"/>
              </a:rPr>
              <a:t>R</a:t>
            </a:r>
          </a:p>
        </p:txBody>
      </p:sp>
      <p:sp>
        <p:nvSpPr>
          <p:cNvPr id="38" name="TextBox 37">
            <a:extLst>
              <a:ext uri="{FF2B5EF4-FFF2-40B4-BE49-F238E27FC236}">
                <a16:creationId xmlns:a16="http://schemas.microsoft.com/office/drawing/2014/main" id="{5C7993BE-6366-178B-7380-8D5232D7D82A}"/>
              </a:ext>
            </a:extLst>
          </p:cNvPr>
          <p:cNvSpPr txBox="1"/>
          <p:nvPr/>
        </p:nvSpPr>
        <p:spPr>
          <a:xfrm>
            <a:off x="6115542" y="2942355"/>
            <a:ext cx="324128" cy="369332"/>
          </a:xfrm>
          <a:prstGeom prst="rect">
            <a:avLst/>
          </a:prstGeom>
          <a:noFill/>
        </p:spPr>
        <p:txBody>
          <a:bodyPr wrap="none" rtlCol="0">
            <a:spAutoFit/>
          </a:bodyPr>
          <a:lstStyle/>
          <a:p>
            <a:r>
              <a:rPr lang="en-US" dirty="0">
                <a:solidFill>
                  <a:srgbClr val="E95E0D"/>
                </a:solidFill>
                <a:latin typeface="Georgia" panose="02040502050405020303" pitchFamily="18" charset="0"/>
              </a:rPr>
              <a:t>L</a:t>
            </a:r>
          </a:p>
        </p:txBody>
      </p:sp>
      <p:sp>
        <p:nvSpPr>
          <p:cNvPr id="39" name="TextBox 38">
            <a:extLst>
              <a:ext uri="{FF2B5EF4-FFF2-40B4-BE49-F238E27FC236}">
                <a16:creationId xmlns:a16="http://schemas.microsoft.com/office/drawing/2014/main" id="{D95AEB1F-B382-8014-B960-CA824EEE6D27}"/>
              </a:ext>
            </a:extLst>
          </p:cNvPr>
          <p:cNvSpPr txBox="1"/>
          <p:nvPr/>
        </p:nvSpPr>
        <p:spPr>
          <a:xfrm>
            <a:off x="7716613" y="2942355"/>
            <a:ext cx="399468" cy="369332"/>
          </a:xfrm>
          <a:prstGeom prst="rect">
            <a:avLst/>
          </a:prstGeom>
          <a:noFill/>
        </p:spPr>
        <p:txBody>
          <a:bodyPr wrap="none" rtlCol="0">
            <a:spAutoFit/>
          </a:bodyPr>
          <a:lstStyle/>
          <a:p>
            <a:r>
              <a:rPr lang="en-US" dirty="0">
                <a:solidFill>
                  <a:srgbClr val="7F2704"/>
                </a:solidFill>
                <a:latin typeface="Georgia" panose="02040502050405020303" pitchFamily="18" charset="0"/>
              </a:rPr>
              <a:t>M</a:t>
            </a:r>
          </a:p>
        </p:txBody>
      </p:sp>
      <p:sp>
        <p:nvSpPr>
          <p:cNvPr id="41" name="TextBox 40">
            <a:extLst>
              <a:ext uri="{FF2B5EF4-FFF2-40B4-BE49-F238E27FC236}">
                <a16:creationId xmlns:a16="http://schemas.microsoft.com/office/drawing/2014/main" id="{FF4CC580-64D6-4FA2-764F-3008E00B9396}"/>
              </a:ext>
            </a:extLst>
          </p:cNvPr>
          <p:cNvSpPr txBox="1"/>
          <p:nvPr/>
        </p:nvSpPr>
        <p:spPr>
          <a:xfrm>
            <a:off x="9393024" y="2942355"/>
            <a:ext cx="346570" cy="369332"/>
          </a:xfrm>
          <a:prstGeom prst="rect">
            <a:avLst/>
          </a:prstGeom>
          <a:noFill/>
        </p:spPr>
        <p:txBody>
          <a:bodyPr wrap="none" rtlCol="0">
            <a:spAutoFit/>
          </a:bodyPr>
          <a:lstStyle/>
          <a:p>
            <a:r>
              <a:rPr lang="en-US" dirty="0">
                <a:solidFill>
                  <a:srgbClr val="FDB97D"/>
                </a:solidFill>
                <a:latin typeface="Georgia" panose="02040502050405020303" pitchFamily="18" charset="0"/>
              </a:rPr>
              <a:t>R</a:t>
            </a:r>
          </a:p>
        </p:txBody>
      </p:sp>
      <p:sp>
        <p:nvSpPr>
          <p:cNvPr id="43" name="TextBox 42">
            <a:extLst>
              <a:ext uri="{FF2B5EF4-FFF2-40B4-BE49-F238E27FC236}">
                <a16:creationId xmlns:a16="http://schemas.microsoft.com/office/drawing/2014/main" id="{64CDB732-D7A1-46C9-50FF-B4780428ECF4}"/>
              </a:ext>
            </a:extLst>
          </p:cNvPr>
          <p:cNvSpPr txBox="1"/>
          <p:nvPr/>
        </p:nvSpPr>
        <p:spPr>
          <a:xfrm>
            <a:off x="6911165" y="5384716"/>
            <a:ext cx="340158" cy="369332"/>
          </a:xfrm>
          <a:prstGeom prst="rect">
            <a:avLst/>
          </a:prstGeom>
          <a:noFill/>
        </p:spPr>
        <p:txBody>
          <a:bodyPr wrap="none" rtlCol="0">
            <a:spAutoFit/>
          </a:bodyPr>
          <a:lstStyle/>
          <a:p>
            <a:r>
              <a:rPr lang="en-US" dirty="0">
                <a:solidFill>
                  <a:srgbClr val="0C2320"/>
                </a:solidFill>
                <a:latin typeface="Georgia" panose="02040502050405020303" pitchFamily="18" charset="0"/>
              </a:rPr>
              <a:t>A</a:t>
            </a:r>
          </a:p>
        </p:txBody>
      </p:sp>
    </p:spTree>
    <p:extLst>
      <p:ext uri="{BB962C8B-B14F-4D97-AF65-F5344CB8AC3E}">
        <p14:creationId xmlns:p14="http://schemas.microsoft.com/office/powerpoint/2010/main" val="3364909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5178</TotalTime>
  <Words>1204</Words>
  <Application>Microsoft Macintosh PowerPoint</Application>
  <PresentationFormat>Widescreen</PresentationFormat>
  <Paragraphs>210</Paragraphs>
  <Slides>26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Cambria Math</vt:lpstr>
      <vt:lpstr>Georgia</vt:lpstr>
      <vt:lpstr>Times New Roman</vt:lpstr>
      <vt:lpstr>Office Theme</vt:lpstr>
      <vt:lpstr>Reconstructing the spatial histories of populations from gene trees</vt:lpstr>
      <vt:lpstr>PowerPoint Presentation</vt:lpstr>
      <vt:lpstr>PowerPoint Presentation</vt:lpstr>
      <vt:lpstr>PowerPoint Presentation</vt:lpstr>
      <vt:lpstr>PowerPoint Presentation</vt:lpstr>
      <vt:lpstr>Gene trees</vt:lpstr>
      <vt:lpstr>Today’s Talk</vt:lpstr>
      <vt:lpstr>Movement on the map</vt:lpstr>
      <vt:lpstr>Lineages must be in the same deme to coalesce</vt:lpstr>
      <vt:lpstr>Likelihood of tree given migration surface</vt:lpstr>
      <vt:lpstr>Sparsely sample trees across genome</vt:lpstr>
      <vt:lpstr>Simplifications to speed up search</vt:lpstr>
      <vt:lpstr>Simplifications to speed up search</vt:lpstr>
      <vt:lpstr>Simulations</vt:lpstr>
      <vt:lpstr>Applying to human dataset</vt:lpstr>
      <vt:lpstr>Applying to human dataset</vt:lpstr>
      <vt:lpstr>Tracking ancestral lineages</vt:lpstr>
      <vt:lpstr>Tracking ancestral lineages</vt:lpstr>
      <vt:lpstr>Tracking ancestral lineages</vt:lpstr>
      <vt:lpstr>Tracking ancestral lineages</vt:lpstr>
      <vt:lpstr>Tracking ancestral lineages</vt:lpstr>
      <vt:lpstr>Tracking ancestral lineages</vt:lpstr>
      <vt:lpstr>PowerPoint Presentation</vt:lpstr>
      <vt:lpstr>Future Directions</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the spatial histories of populations from ancestral recombination graphs</dc:title>
  <dc:creator>James Kitchens</dc:creator>
  <cp:lastModifiedBy>James Kitchens</cp:lastModifiedBy>
  <cp:revision>643</cp:revision>
  <dcterms:created xsi:type="dcterms:W3CDTF">2025-06-09T20:43:12Z</dcterms:created>
  <dcterms:modified xsi:type="dcterms:W3CDTF">2025-06-20T04:35:21Z</dcterms:modified>
</cp:coreProperties>
</file>